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94" r:id="rId4"/>
    <p:sldId id="258" r:id="rId5"/>
    <p:sldId id="293" r:id="rId6"/>
    <p:sldId id="259" r:id="rId7"/>
    <p:sldId id="265" r:id="rId8"/>
    <p:sldId id="325" r:id="rId9"/>
    <p:sldId id="283" r:id="rId10"/>
    <p:sldId id="284" r:id="rId11"/>
    <p:sldId id="296" r:id="rId12"/>
    <p:sldId id="297" r:id="rId13"/>
    <p:sldId id="301" r:id="rId14"/>
    <p:sldId id="302" r:id="rId15"/>
    <p:sldId id="303" r:id="rId16"/>
    <p:sldId id="304" r:id="rId17"/>
    <p:sldId id="305" r:id="rId18"/>
    <p:sldId id="298" r:id="rId19"/>
    <p:sldId id="295" r:id="rId20"/>
    <p:sldId id="300" r:id="rId21"/>
    <p:sldId id="299" r:id="rId22"/>
    <p:sldId id="315" r:id="rId23"/>
    <p:sldId id="314" r:id="rId24"/>
    <p:sldId id="285" r:id="rId25"/>
    <p:sldId id="308" r:id="rId26"/>
    <p:sldId id="309" r:id="rId27"/>
    <p:sldId id="306" r:id="rId28"/>
    <p:sldId id="307" r:id="rId29"/>
    <p:sldId id="310" r:id="rId30"/>
    <p:sldId id="327" r:id="rId31"/>
    <p:sldId id="328" r:id="rId32"/>
    <p:sldId id="329" r:id="rId33"/>
    <p:sldId id="330" r:id="rId34"/>
    <p:sldId id="332" r:id="rId35"/>
    <p:sldId id="331" r:id="rId36"/>
    <p:sldId id="333" r:id="rId37"/>
    <p:sldId id="334" r:id="rId38"/>
    <p:sldId id="316" r:id="rId39"/>
    <p:sldId id="282" r:id="rId40"/>
    <p:sldId id="318" r:id="rId41"/>
    <p:sldId id="335" r:id="rId42"/>
    <p:sldId id="321" r:id="rId43"/>
    <p:sldId id="336" r:id="rId44"/>
    <p:sldId id="324" r:id="rId45"/>
    <p:sldId id="277" r:id="rId46"/>
    <p:sldId id="326" r:id="rId47"/>
    <p:sldId id="278" r:id="rId48"/>
    <p:sldId id="288" r:id="rId49"/>
  </p:sldIdLst>
  <p:sldSz cx="12192000" cy="6858000"/>
  <p:notesSz cx="6858000" cy="9144000"/>
  <p:custDataLst>
    <p:tags r:id="rId5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等线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等线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等线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等线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等线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等线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等线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等线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等线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FFF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14" autoAdjust="0"/>
    <p:restoredTop sz="94854" autoAdjust="0"/>
  </p:normalViewPr>
  <p:slideViewPr>
    <p:cSldViewPr snapToGrid="0">
      <p:cViewPr varScale="1">
        <p:scale>
          <a:sx n="117" d="100"/>
          <a:sy n="117" d="100"/>
        </p:scale>
        <p:origin x="408" y="156"/>
      </p:cViewPr>
      <p:guideLst>
        <p:guide orient="horz" pos="220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B0742-4119-401E-A6E7-12A1170D9A1A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4D583-EF1E-4ED0-84E9-012CF00AD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907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大侠素材铺  淘宝店：</a:t>
            </a:r>
            <a:r>
              <a:rPr lang="en-US" altLang="zh-CN" dirty="0"/>
              <a:t>https://dxpu.taobao.com/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965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568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774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086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433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265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952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499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637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259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861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64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751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218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351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140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429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09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300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739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1173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524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993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004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707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0924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3119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9696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4840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4004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1667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8251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248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8828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7381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1725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3479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4138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2675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846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大侠素材铺  淘宝店：</a:t>
            </a:r>
            <a:r>
              <a:rPr lang="en-US" altLang="zh-CN"/>
              <a:t>https://dxpu.taobao.com/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056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166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368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350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167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481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E77FD-EB81-434A-85FC-BD4835565740}" type="datetimeFigureOut">
              <a:rPr lang="zh-CN" altLang="en-US"/>
              <a:pPr>
                <a:defRPr/>
              </a:pPr>
              <a:t>2018/11/6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F1CF9-EBBA-4593-9255-E9B3DC82B5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C28251-6D28-4825-AF0E-32E9B0CC9136}" type="datetimeFigureOut">
              <a:rPr lang="zh-CN" altLang="en-US"/>
              <a:pPr>
                <a:defRPr/>
              </a:pPr>
              <a:t>2018/11/6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3A73D-C85B-4BA1-8AF2-0373D14047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F4684-759A-46CA-BED6-EE7A224029CC}" type="datetimeFigureOut">
              <a:rPr lang="zh-CN" altLang="en-US"/>
              <a:pPr>
                <a:defRPr/>
              </a:pPr>
              <a:t>2018/11/6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1E11F-9EB2-4818-9B9C-7D9FE83112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8DE36-4894-4D38-9D81-DFEBAC047679}" type="datetimeFigureOut">
              <a:rPr lang="zh-CN" altLang="en-US"/>
              <a:pPr>
                <a:defRPr/>
              </a:pPr>
              <a:t>2018/11/6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6E9A6E-3BCF-404A-8DCC-74BE2BC251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D92A6-3DB4-4CF2-B1E4-7B8F275DCB8B}" type="datetimeFigureOut">
              <a:rPr lang="zh-CN" altLang="en-US"/>
              <a:pPr>
                <a:defRPr/>
              </a:pPr>
              <a:t>2018/11/6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1BBFE-AAD3-4ABD-84E6-C6731AB72E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A85A5-9C35-41B4-858A-45DEBCED216E}" type="datetimeFigureOut">
              <a:rPr lang="zh-CN" altLang="en-US"/>
              <a:pPr>
                <a:defRPr/>
              </a:pPr>
              <a:t>2018/11/6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619E7-BCDA-4767-AE55-45821D6CEA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F0436-B3E2-4622-8A3A-ABB4003A6D60}" type="datetimeFigureOut">
              <a:rPr lang="zh-CN" altLang="en-US"/>
              <a:pPr>
                <a:defRPr/>
              </a:pPr>
              <a:t>2018/11/6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56AE0-54D1-459B-AA8A-FF52FADB4F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CAE49-E04F-490C-A9CE-C1F570147BFB}" type="datetimeFigureOut">
              <a:rPr lang="zh-CN" altLang="en-US"/>
              <a:pPr>
                <a:defRPr/>
              </a:pPr>
              <a:t>2018/11/6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E4F6C-5AC8-4071-A5B4-606DC7AEDB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A12EA-0B1D-4629-A73D-DC25C3B0DFB8}" type="datetimeFigureOut">
              <a:rPr lang="zh-CN" altLang="en-US"/>
              <a:pPr>
                <a:defRPr/>
              </a:pPr>
              <a:t>2018/11/6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90BCE3-B0DB-4747-957E-0C7AD00F26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4105C-FE1F-4609-ABCC-6C5241F1BB18}" type="datetimeFigureOut">
              <a:rPr lang="zh-CN" altLang="en-US"/>
              <a:pPr>
                <a:defRPr/>
              </a:pPr>
              <a:t>2018/11/6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B7410-8B39-4D4A-A7CC-8D9198255A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94C2C-6FA3-4710-B8C2-00A1B6D4A72D}" type="datetimeFigureOut">
              <a:rPr lang="zh-CN" altLang="en-US"/>
              <a:pPr>
                <a:defRPr/>
              </a:pPr>
              <a:t>2018/11/6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EA9564-EE22-4F93-A07F-4422DC2775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B0A203E-8AC0-4753-A3F8-952E004B3766}" type="datetimeFigureOut">
              <a:rPr lang="zh-CN" altLang="en-US"/>
              <a:pPr>
                <a:defRPr/>
              </a:pPr>
              <a:t>2018/11/6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8225C0-98BE-4D9C-8FCF-E37E3ECB9C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等线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等线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28599" y="2106613"/>
            <a:ext cx="11171238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10942638" y="2106613"/>
            <a:ext cx="400050" cy="2695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29410" y="2103120"/>
            <a:ext cx="4725670" cy="2697480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1539874" y="2816236"/>
            <a:ext cx="481520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4000" b="1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UML</a:t>
            </a:r>
            <a:r>
              <a:rPr lang="zh-CN" altLang="en-US" sz="4000" b="1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基础</a:t>
            </a:r>
            <a:r>
              <a:rPr lang="en-US" altLang="zh-CN" sz="4000" b="1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2</a:t>
            </a:r>
          </a:p>
          <a:p>
            <a:pPr algn="ctr" eaLnBrk="1" hangingPunct="1"/>
            <a:r>
              <a:rPr lang="zh-CN" altLang="en-US" sz="4000" b="1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（界面原型</a:t>
            </a:r>
            <a:r>
              <a:rPr lang="zh-CN" altLang="en-US" sz="4000" b="1" dirty="0">
                <a:solidFill>
                  <a:srgbClr val="F2F2F2">
                    <a:alpha val="95000"/>
                  </a:srgb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）</a:t>
            </a:r>
            <a:endParaRPr lang="en-US" altLang="zh-CN" sz="4000" b="1" dirty="0">
              <a:solidFill>
                <a:srgbClr val="F2F2F2">
                  <a:alpha val="95000"/>
                </a:srgb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8" name="图片 19">
            <a:extLst>
              <a:ext uri="{FF2B5EF4-FFF2-40B4-BE49-F238E27FC236}">
                <a16:creationId xmlns:a16="http://schemas.microsoft.com/office/drawing/2014/main" id="{13F99B36-F4B7-43B3-96E4-64B79F9BB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863" y="192722"/>
            <a:ext cx="1517650" cy="15195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Box 111">
            <a:extLst>
              <a:ext uri="{FF2B5EF4-FFF2-40B4-BE49-F238E27FC236}">
                <a16:creationId xmlns:a16="http://schemas.microsoft.com/office/drawing/2014/main" id="{3CB15F93-F195-407B-974C-9B6C75274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2430" y="5956301"/>
            <a:ext cx="3660257" cy="80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  <a:sym typeface="+mn-ea"/>
              </a:rPr>
              <a:t>小组成员：李俊、黄浩峰、叶忠杰、夏昌灏、吴荣欣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  <p:bldP spid="10" grpId="0"/>
    </p:bldLst>
  </p:timing>
  <p:extLst mod="1">
    <p:ext uri="{E180D4A7-C9FB-4DFB-919C-405C955672EB}">
      <p14:showEvtLst xmlns:p14="http://schemas.microsoft.com/office/powerpoint/2010/main">
        <p14:playEvt time="9" objId="8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1725" y="0"/>
            <a:ext cx="3298825" cy="2314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1472407" y="500856"/>
            <a:ext cx="2557462" cy="3298825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306513" y="973217"/>
            <a:ext cx="309403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以产品核心需求出发设计产品</a:t>
            </a:r>
            <a:endParaRPr lang="en-US" altLang="zh-CN" sz="4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DD8B71-F634-44ED-BE5F-BC03CC9FEAEC}"/>
              </a:ext>
            </a:extLst>
          </p:cNvPr>
          <p:cNvSpPr/>
          <p:nvPr/>
        </p:nvSpPr>
        <p:spPr>
          <a:xfrm>
            <a:off x="1707566" y="3883039"/>
            <a:ext cx="82064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任何一个产品的诞生都是为了满足某种需求的，没有哪个产品是先做好了产品，再去想它要满足什么需求，最多也就误打误撞解决了某些需求。所以在设计产品的时候应该围绕核心需求开始构思整个产品，而不是从产品的第一个页面或者一些基础功能开始。</a:t>
            </a:r>
            <a:r>
              <a:rPr lang="en-US" altLang="zh-CN" sz="2400" b="1" dirty="0">
                <a:latin typeface="造字工房悦黑（非商用）常规体"/>
                <a:ea typeface="方正兰亭黑简体" pitchFamily="2" charset="-122"/>
              </a:rPr>
              <a:t>【2】</a:t>
            </a:r>
            <a:endParaRPr lang="zh-CN" altLang="en-US" sz="2400" b="1" dirty="0">
              <a:latin typeface="造字工房悦黑（非商用）常规体"/>
              <a:ea typeface="方正兰亭黑简体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1725" y="0"/>
            <a:ext cx="3298825" cy="2314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1472407" y="500856"/>
            <a:ext cx="2557462" cy="3298825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306513" y="973217"/>
            <a:ext cx="309403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确定功能点，画结构图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DD8B71-F634-44ED-BE5F-BC03CC9FEAEC}"/>
              </a:ext>
            </a:extLst>
          </p:cNvPr>
          <p:cNvSpPr/>
          <p:nvPr/>
        </p:nvSpPr>
        <p:spPr>
          <a:xfrm>
            <a:off x="1707566" y="3883039"/>
            <a:ext cx="82064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这个阶段，首先是经过讨论，已经明确了要做哪些功能，想法是无穷的，能做的只是有限的，现在要做的事就是根据需求和讨论的结果把功能点分类，让所有想法能合理的落在你脑海里的产品界面上，此时直接开始画产品原型图还尚早，可以先把功能结构用脑图列出来。</a:t>
            </a:r>
          </a:p>
        </p:txBody>
      </p:sp>
    </p:spTree>
    <p:extLst>
      <p:ext uri="{BB962C8B-B14F-4D97-AF65-F5344CB8AC3E}">
        <p14:creationId xmlns:p14="http://schemas.microsoft.com/office/powerpoint/2010/main" val="37885323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1725" y="0"/>
            <a:ext cx="3298825" cy="2314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1472407" y="500856"/>
            <a:ext cx="2557462" cy="3298825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306513" y="973217"/>
            <a:ext cx="309403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按照结构图顺序开始画原型图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DD8B71-F634-44ED-BE5F-BC03CC9FEAEC}"/>
              </a:ext>
            </a:extLst>
          </p:cNvPr>
          <p:cNvSpPr/>
          <p:nvPr/>
        </p:nvSpPr>
        <p:spPr>
          <a:xfrm>
            <a:off x="1707566" y="3883039"/>
            <a:ext cx="82064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结构图画好之后首先是进行排序，确定好顺序之后，就可以根据结构图来一步一步完成自己的界面原型了</a:t>
            </a:r>
          </a:p>
        </p:txBody>
      </p:sp>
    </p:spTree>
    <p:extLst>
      <p:ext uri="{BB962C8B-B14F-4D97-AF65-F5344CB8AC3E}">
        <p14:creationId xmlns:p14="http://schemas.microsoft.com/office/powerpoint/2010/main" val="20146722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219" y="80211"/>
            <a:ext cx="3298825" cy="1961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1646862" y="-138819"/>
            <a:ext cx="1823539" cy="3298824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14007" y="700502"/>
            <a:ext cx="309403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如何进行界面原型设计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DD8B71-F634-44ED-BE5F-BC03CC9FEAEC}"/>
              </a:ext>
            </a:extLst>
          </p:cNvPr>
          <p:cNvSpPr/>
          <p:nvPr/>
        </p:nvSpPr>
        <p:spPr>
          <a:xfrm>
            <a:off x="909219" y="2678425"/>
            <a:ext cx="1074821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造字工房悦黑（非商用）常规体"/>
                <a:ea typeface="方正兰亭黑简体" pitchFamily="2" charset="-122"/>
              </a:rPr>
              <a:t>1.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用户界面设计首先要</a:t>
            </a:r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/>
                <a:ea typeface="方正兰亭黑简体" pitchFamily="2" charset="-122"/>
              </a:rPr>
              <a:t>识别用户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/>
                <a:ea typeface="方正兰亭黑简体" pitchFamily="2" charset="-122"/>
              </a:rPr>
              <a:t>任务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/>
                <a:ea typeface="方正兰亭黑简体" pitchFamily="2" charset="-122"/>
              </a:rPr>
              <a:t>环境需求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。一旦用户任务被确定，则通过创建和分析用户场景来定义一组用户界面对象和动作。这是创建屏幕布局的基础。屏幕布局描述了图形设计和图标位置，描述性屏幕文本的定义，窗口的规格说明和命名，以及主要的和次要的菜单项规格说明。使用工具来开发原型并最终实现设计模型，另外为了保证质量需要对结果进行评估。</a:t>
            </a:r>
          </a:p>
          <a:p>
            <a:endParaRPr lang="en-US" altLang="zh-CN" sz="2400" b="1" dirty="0">
              <a:latin typeface="造字工房悦黑（非商用）常规体"/>
              <a:ea typeface="方正兰亭黑简体" pitchFamily="2" charset="-122"/>
            </a:endParaRPr>
          </a:p>
          <a:p>
            <a:r>
              <a:rPr lang="en-US" altLang="zh-CN" sz="2400" b="1" dirty="0">
                <a:latin typeface="造字工房悦黑（非商用）常规体"/>
                <a:ea typeface="方正兰亭黑简体" pitchFamily="2" charset="-122"/>
              </a:rPr>
              <a:t>2.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创建用户场景，构建产品屏幕布局，以</a:t>
            </a:r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/>
                <a:ea typeface="方正兰亭黑简体" pitchFamily="2" charset="-122"/>
              </a:rPr>
              <a:t>迭代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的方式开发和修改界面原型。</a:t>
            </a:r>
          </a:p>
          <a:p>
            <a:endParaRPr lang="en-US" altLang="zh-CN" sz="2400" b="1" dirty="0">
              <a:latin typeface="造字工房悦黑（非商用）常规体"/>
              <a:ea typeface="方正兰亭黑简体" pitchFamily="2" charset="-122"/>
            </a:endParaRPr>
          </a:p>
          <a:p>
            <a:r>
              <a:rPr lang="en-US" altLang="zh-CN" sz="2400" b="1" dirty="0">
                <a:latin typeface="造字工房悦黑（非商用）常规体"/>
                <a:ea typeface="方正兰亭黑简体" pitchFamily="2" charset="-122"/>
              </a:rPr>
              <a:t>3.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原型的开发是通过用户</a:t>
            </a:r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/>
                <a:ea typeface="方正兰亭黑简体" pitchFamily="2" charset="-122"/>
              </a:rPr>
              <a:t>测试驱动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的，测试驱动的反馈将用于原型的下一次迭代修改。</a:t>
            </a:r>
          </a:p>
        </p:txBody>
      </p:sp>
    </p:spTree>
    <p:extLst>
      <p:ext uri="{BB962C8B-B14F-4D97-AF65-F5344CB8AC3E}">
        <p14:creationId xmlns:p14="http://schemas.microsoft.com/office/powerpoint/2010/main" val="37308856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219" y="80211"/>
            <a:ext cx="3298825" cy="1961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1646862" y="-138819"/>
            <a:ext cx="1823539" cy="3298824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14007" y="700502"/>
            <a:ext cx="309403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如何进行界面原型设计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C24545-A4A5-4EF7-97E3-D506FC81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863" y="2678425"/>
            <a:ext cx="7784137" cy="397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3DD8B71-F634-44ED-BE5F-BC03CC9FEAEC}"/>
              </a:ext>
            </a:extLst>
          </p:cNvPr>
          <p:cNvSpPr/>
          <p:nvPr/>
        </p:nvSpPr>
        <p:spPr>
          <a:xfrm>
            <a:off x="909219" y="2678425"/>
            <a:ext cx="10748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用户界面的分析和设计过程是迭代的，如图所示：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FB9E1B-AFDD-4A31-8476-56E94F36D0AA}"/>
              </a:ext>
            </a:extLst>
          </p:cNvPr>
          <p:cNvSpPr/>
          <p:nvPr/>
        </p:nvSpPr>
        <p:spPr>
          <a:xfrm>
            <a:off x="408476" y="3396152"/>
            <a:ext cx="107482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造字工房悦黑（非商用）常规体"/>
                <a:ea typeface="方正兰亭黑简体" pitchFamily="2" charset="-122"/>
              </a:rPr>
              <a:t>Interface validation: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界面验证</a:t>
            </a:r>
            <a:endParaRPr lang="en-US" altLang="zh-CN" sz="2400" b="1" dirty="0">
              <a:latin typeface="造字工房悦黑（非商用）常规体"/>
              <a:ea typeface="方正兰亭黑简体" pitchFamily="2" charset="-122"/>
            </a:endParaRPr>
          </a:p>
          <a:p>
            <a:r>
              <a:rPr lang="en-US" altLang="zh-CN" sz="2400" b="1" dirty="0">
                <a:latin typeface="造字工房悦黑（非商用）常规体"/>
                <a:ea typeface="方正兰亭黑简体" pitchFamily="2" charset="-122"/>
              </a:rPr>
              <a:t>Interface construction: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界面结构</a:t>
            </a:r>
            <a:endParaRPr lang="en-US" altLang="zh-CN" sz="2400" b="1" dirty="0">
              <a:latin typeface="造字工房悦黑（非商用）常规体"/>
              <a:ea typeface="方正兰亭黑简体" pitchFamily="2" charset="-122"/>
            </a:endParaRPr>
          </a:p>
          <a:p>
            <a:r>
              <a:rPr lang="en-US" altLang="zh-CN" sz="2400" b="1" dirty="0">
                <a:latin typeface="造字工房悦黑（非商用）常规体"/>
                <a:ea typeface="方正兰亭黑简体" pitchFamily="2" charset="-122"/>
              </a:rPr>
              <a:t>Interface design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：界面设计</a:t>
            </a:r>
            <a:endParaRPr lang="en-US" altLang="zh-CN" sz="2400" b="1" dirty="0">
              <a:latin typeface="造字工房悦黑（非商用）常规体"/>
              <a:ea typeface="方正兰亭黑简体" pitchFamily="2" charset="-122"/>
            </a:endParaRPr>
          </a:p>
          <a:p>
            <a:r>
              <a:rPr lang="en-US" altLang="zh-CN" sz="2400" b="1" dirty="0">
                <a:latin typeface="造字工房悦黑（非商用）常规体"/>
                <a:ea typeface="方正兰亭黑简体" pitchFamily="2" charset="-122"/>
              </a:rPr>
              <a:t>Interface analysis </a:t>
            </a:r>
          </a:p>
          <a:p>
            <a:r>
              <a:rPr lang="en-US" altLang="zh-CN" sz="2400" b="1" dirty="0">
                <a:latin typeface="造字工房悦黑（非商用）常规体"/>
                <a:ea typeface="方正兰亭黑简体" pitchFamily="2" charset="-122"/>
              </a:rPr>
              <a:t>and modeling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：界面分析与建模</a:t>
            </a:r>
          </a:p>
        </p:txBody>
      </p:sp>
    </p:spTree>
    <p:extLst>
      <p:ext uri="{BB962C8B-B14F-4D97-AF65-F5344CB8AC3E}">
        <p14:creationId xmlns:p14="http://schemas.microsoft.com/office/powerpoint/2010/main" val="2918318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219" y="80211"/>
            <a:ext cx="3842395" cy="1961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1918648" y="-410604"/>
            <a:ext cx="1823539" cy="3842396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260965" y="939584"/>
            <a:ext cx="34906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常见界面模型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DD8B71-F634-44ED-BE5F-BC03CC9FEAEC}"/>
              </a:ext>
            </a:extLst>
          </p:cNvPr>
          <p:cNvSpPr/>
          <p:nvPr/>
        </p:nvSpPr>
        <p:spPr>
          <a:xfrm>
            <a:off x="909219" y="2678425"/>
            <a:ext cx="10748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低保真产品原型：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FB9E1B-AFDD-4A31-8476-56E94F36D0AA}"/>
              </a:ext>
            </a:extLst>
          </p:cNvPr>
          <p:cNvSpPr/>
          <p:nvPr/>
        </p:nvSpPr>
        <p:spPr>
          <a:xfrm>
            <a:off x="408476" y="3396152"/>
            <a:ext cx="107482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       低保真原型设计是对产品</a:t>
            </a:r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/>
                <a:ea typeface="方正兰亭黑简体" pitchFamily="2" charset="-122"/>
              </a:rPr>
              <a:t>较简单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的模拟，它基本停留在产品的</a:t>
            </a:r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/>
                <a:ea typeface="方正兰亭黑简体" pitchFamily="2" charset="-122"/>
              </a:rPr>
              <a:t>外部特征和功能构架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上，可以通过简单的设计工具迅速制作出来，用于表现最初的设计概念和思路。</a:t>
            </a:r>
          </a:p>
          <a:p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       因此，它通常被用于设计过程</a:t>
            </a:r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/>
                <a:ea typeface="方正兰亭黑简体" pitchFamily="2" charset="-122"/>
              </a:rPr>
              <a:t>初期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的需求收集和分析，简单的产品原型可以作为设计开发人员与用户的沟通载体，帮助用户表达其对产品的期望和要求，但通常不能实现与用户的互动。</a:t>
            </a:r>
          </a:p>
        </p:txBody>
      </p:sp>
    </p:spTree>
    <p:extLst>
      <p:ext uri="{BB962C8B-B14F-4D97-AF65-F5344CB8AC3E}">
        <p14:creationId xmlns:p14="http://schemas.microsoft.com/office/powerpoint/2010/main" val="21474112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219" y="80211"/>
            <a:ext cx="3842395" cy="1961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1918648" y="-410604"/>
            <a:ext cx="1823539" cy="3842396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260964" y="852608"/>
            <a:ext cx="34906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常见界面模型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DD8B71-F634-44ED-BE5F-BC03CC9FEAEC}"/>
              </a:ext>
            </a:extLst>
          </p:cNvPr>
          <p:cNvSpPr/>
          <p:nvPr/>
        </p:nvSpPr>
        <p:spPr>
          <a:xfrm>
            <a:off x="909219" y="2678425"/>
            <a:ext cx="10748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高保真产品原型：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FB9E1B-AFDD-4A31-8476-56E94F36D0AA}"/>
              </a:ext>
            </a:extLst>
          </p:cNvPr>
          <p:cNvSpPr/>
          <p:nvPr/>
        </p:nvSpPr>
        <p:spPr>
          <a:xfrm>
            <a:off x="408476" y="3396152"/>
            <a:ext cx="1074821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       高保真原型设计是</a:t>
            </a:r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/>
                <a:ea typeface="方正兰亭黑简体" pitchFamily="2" charset="-122"/>
              </a:rPr>
              <a:t>高功能性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/>
                <a:ea typeface="方正兰亭黑简体" pitchFamily="2" charset="-122"/>
              </a:rPr>
              <a:t>高互动性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的原型设计。</a:t>
            </a:r>
          </a:p>
          <a:p>
            <a:endParaRPr lang="zh-CN" altLang="en-US" sz="2400" b="1" dirty="0">
              <a:latin typeface="造字工房悦黑（非商用）常规体"/>
              <a:ea typeface="方正兰亭黑简体" pitchFamily="2" charset="-122"/>
            </a:endParaRPr>
          </a:p>
          <a:p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       它可以忠实展示产品</a:t>
            </a:r>
            <a:r>
              <a:rPr lang="en-US" altLang="zh-CN" sz="2400" b="1" dirty="0">
                <a:latin typeface="造字工房悦黑（非商用）常规体"/>
                <a:ea typeface="方正兰亭黑简体" pitchFamily="2" charset="-122"/>
              </a:rPr>
              <a:t>/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界面</a:t>
            </a:r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/>
                <a:ea typeface="方正兰亭黑简体" pitchFamily="2" charset="-122"/>
              </a:rPr>
              <a:t>主要或全部的功能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/>
                <a:ea typeface="方正兰亭黑简体" pitchFamily="2" charset="-122"/>
              </a:rPr>
              <a:t>工作流程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，具有完全的互动性，使用户可以像使用真实产品一样完成各种任务，例如数据的输入和输出、菜单选择、导航浏览等等。</a:t>
            </a:r>
          </a:p>
          <a:p>
            <a:endParaRPr lang="zh-CN" altLang="en-US" sz="2400" b="1" dirty="0">
              <a:latin typeface="造字工房悦黑（非商用）常规体"/>
              <a:ea typeface="方正兰亭黑简体" pitchFamily="2" charset="-122"/>
            </a:endParaRPr>
          </a:p>
          <a:p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       高保真产品原型的开发通常要消耗大量的时间和精力，它往往被用于需求分析之后的细节设计和使用性评估来</a:t>
            </a:r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/>
                <a:ea typeface="方正兰亭黑简体" pitchFamily="2" charset="-122"/>
              </a:rPr>
              <a:t>发现产品在互动性和工作流程方面的使用性问题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。</a:t>
            </a:r>
            <a:endParaRPr lang="zh-CN" altLang="en-US" sz="2400" b="1" dirty="0">
              <a:solidFill>
                <a:srgbClr val="FF0000"/>
              </a:solidFill>
              <a:latin typeface="造字工房悦黑（非商用）常规体"/>
              <a:ea typeface="方正兰亭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9733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timgsa.baidu.com/timg?image&amp;quality=80&amp;size=b9999_10000&amp;sec=1541330766018&amp;di=a470b93d5794720dda26a331558e222b&amp;imgtype=0&amp;src=http%3A%2F%2Fimg.zcool.cn%2Fcommunity%2F011c72554232ed0000019ae98e93cc.jpg">
            <a:extLst>
              <a:ext uri="{FF2B5EF4-FFF2-40B4-BE49-F238E27FC236}">
                <a16:creationId xmlns:a16="http://schemas.microsoft.com/office/drawing/2014/main" id="{45932EF7-7F65-4FA6-B78F-1D235FC80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43" y="1386993"/>
            <a:ext cx="7527749" cy="526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219" y="80211"/>
            <a:ext cx="3842395" cy="1961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1918648" y="-410604"/>
            <a:ext cx="1823539" cy="3842396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85091" y="677974"/>
            <a:ext cx="349065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高、低保真产品原型示例</a:t>
            </a:r>
          </a:p>
        </p:txBody>
      </p:sp>
    </p:spTree>
    <p:extLst>
      <p:ext uri="{BB962C8B-B14F-4D97-AF65-F5344CB8AC3E}">
        <p14:creationId xmlns:p14="http://schemas.microsoft.com/office/powerpoint/2010/main" val="37049148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33350" y="5116513"/>
            <a:ext cx="12477750" cy="174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6588" y="-228600"/>
            <a:ext cx="3298825" cy="256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4817270" y="500856"/>
            <a:ext cx="2557462" cy="3298825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4651375" y="1273175"/>
            <a:ext cx="3094038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/03/</a:t>
            </a:r>
          </a:p>
          <a:p>
            <a:r>
              <a:rPr lang="zh-CN" altLang="en-US" sz="40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原型设计工具介绍</a:t>
            </a:r>
          </a:p>
        </p:txBody>
      </p:sp>
    </p:spTree>
    <p:extLst>
      <p:ext uri="{BB962C8B-B14F-4D97-AF65-F5344CB8AC3E}">
        <p14:creationId xmlns:p14="http://schemas.microsoft.com/office/powerpoint/2010/main" val="9703659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1725" y="0"/>
            <a:ext cx="3298825" cy="2314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1472407" y="500856"/>
            <a:ext cx="2557462" cy="3298825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455738" y="1273175"/>
            <a:ext cx="309403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AXURE RP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EC7BD7-659A-4F1D-9784-1B7038E607EF}"/>
              </a:ext>
            </a:extLst>
          </p:cNvPr>
          <p:cNvSpPr txBox="1"/>
          <p:nvPr/>
        </p:nvSpPr>
        <p:spPr>
          <a:xfrm>
            <a:off x="2021306" y="3830638"/>
            <a:ext cx="10590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ea typeface="方正兰亭黑简体" pitchFamily="2" charset="-122"/>
              </a:rPr>
              <a:t>Axure RP</a:t>
            </a:r>
            <a:r>
              <a:rPr lang="zh-CN" altLang="en-US" sz="2800" b="1" dirty="0">
                <a:ea typeface="方正兰亭黑简体" pitchFamily="2" charset="-122"/>
              </a:rPr>
              <a:t>是一款专业的快速原型设计工具。</a:t>
            </a:r>
            <a:endParaRPr lang="en-US" altLang="zh-CN" sz="2800" b="1" dirty="0">
              <a:ea typeface="方正兰亭黑简体" pitchFamily="2" charset="-122"/>
            </a:endParaRPr>
          </a:p>
          <a:p>
            <a:r>
              <a:rPr lang="zh-CN" altLang="en-US" sz="2800" b="1" dirty="0">
                <a:ea typeface="方正兰亭黑简体" pitchFamily="2" charset="-122"/>
              </a:rPr>
              <a:t>让负责定义需求和规格、设计功能和界面的专家能够</a:t>
            </a:r>
            <a:endParaRPr lang="en-US" altLang="zh-CN" sz="2800" b="1" dirty="0">
              <a:ea typeface="方正兰亭黑简体" pitchFamily="2" charset="-122"/>
            </a:endParaRPr>
          </a:p>
          <a:p>
            <a:r>
              <a:rPr lang="zh-CN" altLang="en-US" sz="2800" b="1" dirty="0">
                <a:ea typeface="方正兰亭黑简体" pitchFamily="2" charset="-122"/>
              </a:rPr>
              <a:t>快速创建应用软件或</a:t>
            </a:r>
            <a:r>
              <a:rPr lang="en-US" altLang="zh-CN" sz="2800" b="1" dirty="0">
                <a:ea typeface="方正兰亭黑简体" pitchFamily="2" charset="-122"/>
              </a:rPr>
              <a:t>Web</a:t>
            </a:r>
            <a:r>
              <a:rPr lang="zh-CN" altLang="en-US" sz="2800" b="1" dirty="0">
                <a:ea typeface="方正兰亭黑简体" pitchFamily="2" charset="-122"/>
              </a:rPr>
              <a:t>网站的线框图、流程图、原</a:t>
            </a:r>
            <a:endParaRPr lang="en-US" altLang="zh-CN" sz="2800" b="1" dirty="0">
              <a:ea typeface="方正兰亭黑简体" pitchFamily="2" charset="-122"/>
            </a:endParaRPr>
          </a:p>
          <a:p>
            <a:r>
              <a:rPr lang="zh-CN" altLang="en-US" sz="2800" b="1" dirty="0">
                <a:ea typeface="方正兰亭黑简体" pitchFamily="2" charset="-122"/>
              </a:rPr>
              <a:t>型和规格说明文档。作为专业的原型设计工具，它能</a:t>
            </a:r>
            <a:endParaRPr lang="en-US" altLang="zh-CN" sz="2800" b="1" dirty="0">
              <a:ea typeface="方正兰亭黑简体" pitchFamily="2" charset="-122"/>
            </a:endParaRPr>
          </a:p>
          <a:p>
            <a:r>
              <a:rPr lang="zh-CN" altLang="en-US" sz="2800" b="1" dirty="0">
                <a:ea typeface="方正兰亭黑简体" pitchFamily="2" charset="-122"/>
              </a:rPr>
              <a:t>快速、高效的创建原型，同时支持多人协作设计和版</a:t>
            </a:r>
            <a:endParaRPr lang="en-US" altLang="zh-CN" sz="2800" b="1" dirty="0">
              <a:ea typeface="方正兰亭黑简体" pitchFamily="2" charset="-122"/>
            </a:endParaRPr>
          </a:p>
          <a:p>
            <a:r>
              <a:rPr lang="zh-CN" altLang="en-US" sz="2800" b="1" dirty="0">
                <a:ea typeface="方正兰亭黑简体" pitchFamily="2" charset="-122"/>
              </a:rPr>
              <a:t>本控制管理</a:t>
            </a:r>
            <a:r>
              <a:rPr lang="en-US" altLang="zh-CN" sz="2800" b="1" dirty="0">
                <a:ea typeface="方正兰亭黑简体" pitchFamily="2" charset="-122"/>
              </a:rPr>
              <a:t>【3】</a:t>
            </a:r>
            <a:endParaRPr lang="zh-CN" altLang="en-US" sz="2800" b="1" dirty="0">
              <a:ea typeface="方正兰亭黑简体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CD4EA3-5D0A-45E5-B0BF-A65A5EA6E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357" y="56832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6089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6350" y="2151063"/>
            <a:ext cx="5402263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 rot="5400000">
            <a:off x="2062163" y="-1187450"/>
            <a:ext cx="2557462" cy="6675438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2087563" y="1858963"/>
            <a:ext cx="3286542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CONTENTS</a:t>
            </a:r>
            <a:endParaRPr lang="zh-CN" altLang="en-US" sz="4000" b="1" dirty="0">
              <a:solidFill>
                <a:schemeClr val="bg1"/>
              </a:solidFill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71814" y="3619500"/>
            <a:ext cx="34373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+mn-cs"/>
              </a:rPr>
              <a:t>/01/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+mn-cs"/>
              </a:rPr>
              <a:t>界面原型简介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71813" y="4171950"/>
            <a:ext cx="3997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+mn-cs"/>
              </a:rPr>
              <a:t>/02/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+mn-cs"/>
              </a:rPr>
              <a:t>需求与原型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071814" y="4722813"/>
            <a:ext cx="3437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+mn-cs"/>
              </a:rPr>
              <a:t>/03/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+mn-cs"/>
              </a:rPr>
              <a:t>原型设计工具介绍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071813" y="5275263"/>
            <a:ext cx="39972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+mn-cs"/>
              </a:rPr>
              <a:t>/04/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+mn-cs"/>
              </a:rPr>
              <a:t>原型实例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CC84A53-3088-4A7D-9BB6-EE769FEF3F1F}"/>
              </a:ext>
            </a:extLst>
          </p:cNvPr>
          <p:cNvSpPr txBox="1"/>
          <p:nvPr/>
        </p:nvSpPr>
        <p:spPr>
          <a:xfrm>
            <a:off x="7071813" y="5781546"/>
            <a:ext cx="39972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+mn-cs"/>
              </a:rPr>
              <a:t>/05/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+mn-cs"/>
              </a:rPr>
              <a:t>提问、参考文献及绩效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35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350"/>
                            </p:stCondLst>
                            <p:childTnLst>
                              <p:par>
                                <p:cTn id="2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350"/>
                            </p:stCondLst>
                            <p:childTnLst>
                              <p:par>
                                <p:cTn id="3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350"/>
                            </p:stCondLst>
                            <p:childTnLst>
                              <p:par>
                                <p:cTn id="3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350"/>
                            </p:stCondLst>
                            <p:childTnLst>
                              <p:par>
                                <p:cTn id="4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CEA5690-5A0A-49FF-ADAD-E9E329464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93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1725" y="0"/>
            <a:ext cx="3298825" cy="2314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1472407" y="500856"/>
            <a:ext cx="2557462" cy="3298825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021306" y="1321302"/>
            <a:ext cx="309403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墨刀</a:t>
            </a:r>
            <a:endParaRPr lang="en-US" altLang="zh-CN" sz="4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EC7BD7-659A-4F1D-9784-1B7038E607EF}"/>
              </a:ext>
            </a:extLst>
          </p:cNvPr>
          <p:cNvSpPr txBox="1"/>
          <p:nvPr/>
        </p:nvSpPr>
        <p:spPr>
          <a:xfrm>
            <a:off x="2021306" y="3830638"/>
            <a:ext cx="98658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ea typeface="方正兰亭黑简体" pitchFamily="2" charset="-122"/>
              </a:rPr>
              <a:t>       墨刀是一款</a:t>
            </a:r>
            <a:r>
              <a:rPr lang="zh-CN" altLang="en-US" sz="2800" b="1" dirty="0">
                <a:solidFill>
                  <a:srgbClr val="FF0000"/>
                </a:solidFill>
                <a:ea typeface="方正兰亭黑简体" pitchFamily="2" charset="-122"/>
              </a:rPr>
              <a:t>在线</a:t>
            </a:r>
            <a:r>
              <a:rPr lang="zh-CN" altLang="en-US" sz="2800" b="1" dirty="0">
                <a:ea typeface="方正兰亭黑简体" pitchFamily="2" charset="-122"/>
              </a:rPr>
              <a:t>原型设计工具。借助于墨刀，创业者、产品经理及</a:t>
            </a:r>
            <a:r>
              <a:rPr lang="en-US" altLang="zh-CN" sz="2800" b="1" dirty="0">
                <a:ea typeface="方正兰亭黑简体" pitchFamily="2" charset="-122"/>
              </a:rPr>
              <a:t>UI/UX</a:t>
            </a:r>
            <a:r>
              <a:rPr lang="zh-CN" altLang="en-US" sz="2800" b="1" dirty="0">
                <a:ea typeface="方正兰亭黑简体" pitchFamily="2" charset="-122"/>
              </a:rPr>
              <a:t>设计师能够快速构建移动应用产品原型，并向他人演示。</a:t>
            </a:r>
            <a:r>
              <a:rPr lang="en-US" altLang="zh-CN" sz="2800" b="1" dirty="0">
                <a:ea typeface="方正兰亭黑简体" pitchFamily="2" charset="-122"/>
              </a:rPr>
              <a:t>【4】</a:t>
            </a:r>
            <a:endParaRPr lang="zh-CN" altLang="en-US" sz="2800" b="1" dirty="0">
              <a:ea typeface="方正兰亭黑简体" pitchFamily="2" charset="-122"/>
            </a:endParaRPr>
          </a:p>
        </p:txBody>
      </p:sp>
      <p:pic>
        <p:nvPicPr>
          <p:cNvPr id="2050" name="Picture 2" descr="https://ss1.baidu.com/6ONXsjip0QIZ8tyhnq/it/u=3537443230,3565118540&amp;fm=58&amp;bpow=1024&amp;bpoh=1024">
            <a:extLst>
              <a:ext uri="{FF2B5EF4-FFF2-40B4-BE49-F238E27FC236}">
                <a16:creationId xmlns:a16="http://schemas.microsoft.com/office/drawing/2014/main" id="{197EFA20-7256-4059-81C9-43601867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6" y="708724"/>
            <a:ext cx="2472990" cy="247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9598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5E5F34F-B12E-4147-81EF-C95F74969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99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33350" y="5116513"/>
            <a:ext cx="12477750" cy="174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6588" y="-228600"/>
            <a:ext cx="3298825" cy="256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4817270" y="500856"/>
            <a:ext cx="2557462" cy="3298825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4651375" y="1273175"/>
            <a:ext cx="3094038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/04/</a:t>
            </a:r>
          </a:p>
          <a:p>
            <a:r>
              <a:rPr lang="zh-CN" altLang="en-US" sz="40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原型实例</a:t>
            </a:r>
          </a:p>
        </p:txBody>
      </p:sp>
    </p:spTree>
    <p:extLst>
      <p:ext uri="{BB962C8B-B14F-4D97-AF65-F5344CB8AC3E}">
        <p14:creationId xmlns:p14="http://schemas.microsoft.com/office/powerpoint/2010/main" val="33959917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25365" t="45714" r="121" b="17279"/>
          <a:stretch>
            <a:fillRect/>
          </a:stretch>
        </p:blipFill>
        <p:spPr bwMode="auto">
          <a:xfrm>
            <a:off x="416138" y="587348"/>
            <a:ext cx="2800590" cy="1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982546" y="753950"/>
            <a:ext cx="1675726" cy="2792638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24925" y="1334853"/>
            <a:ext cx="3094037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等线"/>
                <a:ea typeface="等线"/>
              </a:rPr>
              <a:t>/04/ 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等线"/>
                <a:ea typeface="等线"/>
              </a:rPr>
              <a:t>原型实例</a:t>
            </a:r>
            <a:endParaRPr lang="zh-CN" altLang="en-US" sz="4000" b="1" dirty="0">
              <a:solidFill>
                <a:schemeClr val="bg1"/>
              </a:solidFill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4B97AF-A4C7-4167-8070-89125B376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563" y="1457869"/>
            <a:ext cx="8473038" cy="48659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FDDC304-623E-4E30-9E31-F10700B047FD}"/>
              </a:ext>
            </a:extLst>
          </p:cNvPr>
          <p:cNvSpPr txBox="1"/>
          <p:nvPr/>
        </p:nvSpPr>
        <p:spPr>
          <a:xfrm>
            <a:off x="1300499" y="3942870"/>
            <a:ext cx="10590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ea typeface="方正兰亭黑简体" pitchFamily="2" charset="-122"/>
              </a:rPr>
              <a:t>首页：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25365" t="45714" r="121" b="17279"/>
          <a:stretch>
            <a:fillRect/>
          </a:stretch>
        </p:blipFill>
        <p:spPr bwMode="auto">
          <a:xfrm>
            <a:off x="416138" y="587348"/>
            <a:ext cx="2800590" cy="1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982546" y="753950"/>
            <a:ext cx="1675726" cy="2792638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24925" y="1334853"/>
            <a:ext cx="3094037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等线"/>
                <a:ea typeface="等线"/>
              </a:rPr>
              <a:t>/04/ 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等线"/>
                <a:ea typeface="等线"/>
              </a:rPr>
              <a:t>原型实例</a:t>
            </a:r>
            <a:endParaRPr lang="zh-CN" altLang="en-US" sz="4000" b="1" dirty="0">
              <a:solidFill>
                <a:schemeClr val="bg1"/>
              </a:solidFill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DDC304-623E-4E30-9E31-F10700B047FD}"/>
              </a:ext>
            </a:extLst>
          </p:cNvPr>
          <p:cNvSpPr txBox="1"/>
          <p:nvPr/>
        </p:nvSpPr>
        <p:spPr>
          <a:xfrm>
            <a:off x="1300499" y="3942870"/>
            <a:ext cx="10590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ea typeface="方正兰亭黑简体" pitchFamily="2" charset="-122"/>
              </a:rPr>
              <a:t>教师：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2D16BF-C74C-4EC6-B500-8A3A165BD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28" y="1612233"/>
            <a:ext cx="8884460" cy="49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501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25365" t="45714" r="121" b="17279"/>
          <a:stretch>
            <a:fillRect/>
          </a:stretch>
        </p:blipFill>
        <p:spPr bwMode="auto">
          <a:xfrm>
            <a:off x="416138" y="587348"/>
            <a:ext cx="2800590" cy="1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982546" y="753950"/>
            <a:ext cx="1675726" cy="2792638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24925" y="1334853"/>
            <a:ext cx="3094037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等线"/>
                <a:ea typeface="等线"/>
              </a:rPr>
              <a:t>/04/ 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等线"/>
                <a:ea typeface="等线"/>
              </a:rPr>
              <a:t>原型实例</a:t>
            </a:r>
            <a:endParaRPr lang="zh-CN" altLang="en-US" sz="4000" b="1" dirty="0">
              <a:solidFill>
                <a:schemeClr val="bg1"/>
              </a:solidFill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DDC304-623E-4E30-9E31-F10700B047FD}"/>
              </a:ext>
            </a:extLst>
          </p:cNvPr>
          <p:cNvSpPr txBox="1"/>
          <p:nvPr/>
        </p:nvSpPr>
        <p:spPr>
          <a:xfrm>
            <a:off x="1300499" y="3942870"/>
            <a:ext cx="10590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ea typeface="方正兰亭黑简体" pitchFamily="2" charset="-122"/>
              </a:rPr>
              <a:t>教师介绍：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2E2937-DF99-4510-8071-33307CE54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28" y="2010722"/>
            <a:ext cx="8065644" cy="438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750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25365" t="45714" r="121" b="17279"/>
          <a:stretch>
            <a:fillRect/>
          </a:stretch>
        </p:blipFill>
        <p:spPr bwMode="auto">
          <a:xfrm>
            <a:off x="416138" y="587348"/>
            <a:ext cx="2800590" cy="1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982546" y="753950"/>
            <a:ext cx="1675726" cy="2792638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24925" y="1334853"/>
            <a:ext cx="3094037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等线"/>
                <a:ea typeface="等线"/>
              </a:rPr>
              <a:t>/04/ 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等线"/>
                <a:ea typeface="等线"/>
              </a:rPr>
              <a:t>原型实例</a:t>
            </a:r>
            <a:endParaRPr lang="zh-CN" altLang="en-US" sz="4000" b="1" dirty="0">
              <a:solidFill>
                <a:schemeClr val="bg1"/>
              </a:solidFill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DDC304-623E-4E30-9E31-F10700B047FD}"/>
              </a:ext>
            </a:extLst>
          </p:cNvPr>
          <p:cNvSpPr txBox="1"/>
          <p:nvPr/>
        </p:nvSpPr>
        <p:spPr>
          <a:xfrm>
            <a:off x="1300499" y="3942870"/>
            <a:ext cx="10590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ea typeface="方正兰亭黑简体" pitchFamily="2" charset="-122"/>
              </a:rPr>
              <a:t>课程：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0D8D46-B006-4686-9F5F-12EA05713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563" y="1568708"/>
            <a:ext cx="8510184" cy="47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968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25365" t="45714" r="121" b="17279"/>
          <a:stretch>
            <a:fillRect/>
          </a:stretch>
        </p:blipFill>
        <p:spPr bwMode="auto">
          <a:xfrm>
            <a:off x="416138" y="587348"/>
            <a:ext cx="2800590" cy="1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982546" y="753950"/>
            <a:ext cx="1675726" cy="2792638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24925" y="1334853"/>
            <a:ext cx="3094037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等线"/>
                <a:ea typeface="等线"/>
              </a:rPr>
              <a:t>/04/ 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等线"/>
                <a:ea typeface="等线"/>
              </a:rPr>
              <a:t>原型实例</a:t>
            </a:r>
            <a:endParaRPr lang="zh-CN" altLang="en-US" sz="4000" b="1" dirty="0">
              <a:solidFill>
                <a:schemeClr val="bg1"/>
              </a:solidFill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DDC304-623E-4E30-9E31-F10700B047FD}"/>
              </a:ext>
            </a:extLst>
          </p:cNvPr>
          <p:cNvSpPr txBox="1"/>
          <p:nvPr/>
        </p:nvSpPr>
        <p:spPr>
          <a:xfrm>
            <a:off x="1116015" y="3942870"/>
            <a:ext cx="10590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ea typeface="方正兰亭黑简体" pitchFamily="2" charset="-122"/>
              </a:rPr>
              <a:t>课程介绍：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CFEE44-6026-4EF8-A479-9E04EFCFD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680" y="1692957"/>
            <a:ext cx="8903762" cy="502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257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25365" t="45714" r="121" b="17279"/>
          <a:stretch>
            <a:fillRect/>
          </a:stretch>
        </p:blipFill>
        <p:spPr bwMode="auto">
          <a:xfrm>
            <a:off x="416138" y="587348"/>
            <a:ext cx="2800590" cy="1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982546" y="753950"/>
            <a:ext cx="1675726" cy="2792638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24925" y="1334853"/>
            <a:ext cx="3094037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等线"/>
                <a:ea typeface="等线"/>
              </a:rPr>
              <a:t>/04/ 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等线"/>
                <a:ea typeface="等线"/>
              </a:rPr>
              <a:t>原型实例</a:t>
            </a:r>
            <a:endParaRPr lang="zh-CN" altLang="en-US" sz="4000" b="1" dirty="0">
              <a:solidFill>
                <a:schemeClr val="bg1"/>
              </a:solidFill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DDC304-623E-4E30-9E31-F10700B047FD}"/>
              </a:ext>
            </a:extLst>
          </p:cNvPr>
          <p:cNvSpPr txBox="1"/>
          <p:nvPr/>
        </p:nvSpPr>
        <p:spPr>
          <a:xfrm>
            <a:off x="344753" y="3967258"/>
            <a:ext cx="10590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ea typeface="方正兰亭黑简体" pitchFamily="2" charset="-122"/>
              </a:rPr>
              <a:t>课件（学生端）：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F208D2-0B92-410F-AFE6-E4E2928A6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493" y="1620253"/>
            <a:ext cx="8653754" cy="48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801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33350" y="5116513"/>
            <a:ext cx="12477750" cy="174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6588" y="-228600"/>
            <a:ext cx="3298825" cy="256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4817270" y="500856"/>
            <a:ext cx="2557462" cy="3298825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4478671" y="1195120"/>
            <a:ext cx="3590506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/01/</a:t>
            </a:r>
          </a:p>
          <a:p>
            <a:r>
              <a:rPr lang="zh-CN" altLang="en-US" sz="40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界面原型简介</a:t>
            </a:r>
          </a:p>
        </p:txBody>
      </p:sp>
    </p:spTree>
    <p:extLst>
      <p:ext uri="{BB962C8B-B14F-4D97-AF65-F5344CB8AC3E}">
        <p14:creationId xmlns:p14="http://schemas.microsoft.com/office/powerpoint/2010/main" val="29335597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25365" t="45714" r="121" b="17279"/>
          <a:stretch>
            <a:fillRect/>
          </a:stretch>
        </p:blipFill>
        <p:spPr bwMode="auto">
          <a:xfrm>
            <a:off x="416138" y="587348"/>
            <a:ext cx="2800590" cy="1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982546" y="753950"/>
            <a:ext cx="1675726" cy="2792638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24925" y="1334853"/>
            <a:ext cx="3094037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等线"/>
                <a:ea typeface="等线"/>
              </a:rPr>
              <a:t>/04/ 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等线"/>
                <a:ea typeface="等线"/>
              </a:rPr>
              <a:t>原型实例</a:t>
            </a:r>
            <a:endParaRPr lang="zh-CN" altLang="en-US" sz="4000" b="1" dirty="0">
              <a:solidFill>
                <a:schemeClr val="bg1"/>
              </a:solidFill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DDC304-623E-4E30-9E31-F10700B047FD}"/>
              </a:ext>
            </a:extLst>
          </p:cNvPr>
          <p:cNvSpPr txBox="1"/>
          <p:nvPr/>
        </p:nvSpPr>
        <p:spPr>
          <a:xfrm>
            <a:off x="344753" y="3967258"/>
            <a:ext cx="10590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ea typeface="方正兰亭黑简体" pitchFamily="2" charset="-122"/>
              </a:rPr>
              <a:t>课件（教师端）：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278570-ED94-425B-B7BC-E41C8C90B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62" y="1425212"/>
            <a:ext cx="8982138" cy="526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861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25365" t="45714" r="121" b="17279"/>
          <a:stretch>
            <a:fillRect/>
          </a:stretch>
        </p:blipFill>
        <p:spPr bwMode="auto">
          <a:xfrm>
            <a:off x="416138" y="587348"/>
            <a:ext cx="2800590" cy="1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982546" y="753950"/>
            <a:ext cx="1675726" cy="2792638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24925" y="1334853"/>
            <a:ext cx="3094037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等线"/>
                <a:ea typeface="等线"/>
              </a:rPr>
              <a:t>/04/ 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等线"/>
                <a:ea typeface="等线"/>
              </a:rPr>
              <a:t>原型实例</a:t>
            </a:r>
            <a:endParaRPr lang="zh-CN" altLang="en-US" sz="4000" b="1" dirty="0">
              <a:solidFill>
                <a:schemeClr val="bg1"/>
              </a:solidFill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DDC304-623E-4E30-9E31-F10700B047FD}"/>
              </a:ext>
            </a:extLst>
          </p:cNvPr>
          <p:cNvSpPr txBox="1"/>
          <p:nvPr/>
        </p:nvSpPr>
        <p:spPr>
          <a:xfrm>
            <a:off x="344753" y="3967258"/>
            <a:ext cx="10590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ea typeface="方正兰亭黑简体" pitchFamily="2" charset="-122"/>
              </a:rPr>
              <a:t>课件（教师端）：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4B754B-1FFB-4391-9312-6A554FB82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680" y="1484725"/>
            <a:ext cx="9008120" cy="520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061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25365" t="45714" r="121" b="17279"/>
          <a:stretch>
            <a:fillRect/>
          </a:stretch>
        </p:blipFill>
        <p:spPr bwMode="auto">
          <a:xfrm>
            <a:off x="416138" y="587348"/>
            <a:ext cx="2800590" cy="1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982546" y="753950"/>
            <a:ext cx="1675726" cy="2792638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24925" y="1334853"/>
            <a:ext cx="3094037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等线"/>
                <a:ea typeface="等线"/>
              </a:rPr>
              <a:t>/04/ 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等线"/>
                <a:ea typeface="等线"/>
              </a:rPr>
              <a:t>原型实例</a:t>
            </a:r>
            <a:endParaRPr lang="zh-CN" altLang="en-US" sz="4000" b="1" dirty="0">
              <a:solidFill>
                <a:schemeClr val="bg1"/>
              </a:solidFill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DDC304-623E-4E30-9E31-F10700B047FD}"/>
              </a:ext>
            </a:extLst>
          </p:cNvPr>
          <p:cNvSpPr txBox="1"/>
          <p:nvPr/>
        </p:nvSpPr>
        <p:spPr>
          <a:xfrm>
            <a:off x="424090" y="3768571"/>
            <a:ext cx="105901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ea typeface="方正兰亭黑简体" pitchFamily="2" charset="-122"/>
              </a:rPr>
              <a:t>测验与作业</a:t>
            </a:r>
            <a:endParaRPr lang="en-US" altLang="zh-CN" sz="2800" b="1" dirty="0">
              <a:ea typeface="方正兰亭黑简体" pitchFamily="2" charset="-122"/>
            </a:endParaRPr>
          </a:p>
          <a:p>
            <a:r>
              <a:rPr lang="zh-CN" altLang="en-US" sz="2800" b="1" dirty="0">
                <a:ea typeface="方正兰亭黑简体" pitchFamily="2" charset="-122"/>
              </a:rPr>
              <a:t>（学生端）：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59945B-BBF8-464A-8B4A-B4E9F8A11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680" y="1660358"/>
            <a:ext cx="873909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635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25365" t="45714" r="121" b="17279"/>
          <a:stretch>
            <a:fillRect/>
          </a:stretch>
        </p:blipFill>
        <p:spPr bwMode="auto">
          <a:xfrm>
            <a:off x="416138" y="587348"/>
            <a:ext cx="2800590" cy="1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982546" y="753950"/>
            <a:ext cx="1675726" cy="2792638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24925" y="1334853"/>
            <a:ext cx="3094037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等线"/>
                <a:ea typeface="等线"/>
              </a:rPr>
              <a:t>/04/ 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等线"/>
                <a:ea typeface="等线"/>
              </a:rPr>
              <a:t>原型实例</a:t>
            </a:r>
            <a:endParaRPr lang="zh-CN" altLang="en-US" sz="4000" b="1" dirty="0">
              <a:solidFill>
                <a:schemeClr val="bg1"/>
              </a:solidFill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DDC304-623E-4E30-9E31-F10700B047FD}"/>
              </a:ext>
            </a:extLst>
          </p:cNvPr>
          <p:cNvSpPr txBox="1"/>
          <p:nvPr/>
        </p:nvSpPr>
        <p:spPr>
          <a:xfrm>
            <a:off x="424090" y="3768571"/>
            <a:ext cx="105901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ea typeface="方正兰亭黑简体" pitchFamily="2" charset="-122"/>
              </a:rPr>
              <a:t>测验与作业</a:t>
            </a:r>
            <a:endParaRPr lang="en-US" altLang="zh-CN" sz="2800" b="1" dirty="0">
              <a:ea typeface="方正兰亭黑简体" pitchFamily="2" charset="-122"/>
            </a:endParaRPr>
          </a:p>
          <a:p>
            <a:r>
              <a:rPr lang="zh-CN" altLang="en-US" sz="2800" b="1" dirty="0">
                <a:ea typeface="方正兰亭黑简体" pitchFamily="2" charset="-122"/>
              </a:rPr>
              <a:t>（教师端）：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BCCF35-6ECD-428A-B597-D6E3B452F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57" y="1644316"/>
            <a:ext cx="8306318" cy="49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771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25365" t="45714" r="121" b="17279"/>
          <a:stretch>
            <a:fillRect/>
          </a:stretch>
        </p:blipFill>
        <p:spPr bwMode="auto">
          <a:xfrm>
            <a:off x="416138" y="587348"/>
            <a:ext cx="2800590" cy="1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982546" y="753950"/>
            <a:ext cx="1675726" cy="2792638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24925" y="1334853"/>
            <a:ext cx="3094037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等线"/>
                <a:ea typeface="等线"/>
              </a:rPr>
              <a:t>/04/ 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等线"/>
                <a:ea typeface="等线"/>
              </a:rPr>
              <a:t>原型实例</a:t>
            </a:r>
            <a:endParaRPr lang="zh-CN" altLang="en-US" sz="4000" b="1" dirty="0">
              <a:solidFill>
                <a:schemeClr val="bg1"/>
              </a:solidFill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DDC304-623E-4E30-9E31-F10700B047FD}"/>
              </a:ext>
            </a:extLst>
          </p:cNvPr>
          <p:cNvSpPr txBox="1"/>
          <p:nvPr/>
        </p:nvSpPr>
        <p:spPr>
          <a:xfrm>
            <a:off x="344753" y="3967258"/>
            <a:ext cx="105901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ea typeface="方正兰亭黑简体" pitchFamily="2" charset="-122"/>
              </a:rPr>
              <a:t>课程资料：</a:t>
            </a:r>
            <a:endParaRPr lang="en-US" altLang="zh-CN" sz="2800" b="1" dirty="0">
              <a:ea typeface="方正兰亭黑简体" pitchFamily="2" charset="-122"/>
            </a:endParaRPr>
          </a:p>
          <a:p>
            <a:r>
              <a:rPr lang="zh-CN" altLang="en-US" sz="2800" b="1" dirty="0">
                <a:ea typeface="方正兰亭黑简体" pitchFamily="2" charset="-122"/>
              </a:rPr>
              <a:t>（学生端）：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2E5BFC-27C4-4321-BBE7-93F93750C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62" y="1490626"/>
            <a:ext cx="9037370" cy="513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15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25365" t="45714" r="121" b="17279"/>
          <a:stretch>
            <a:fillRect/>
          </a:stretch>
        </p:blipFill>
        <p:spPr bwMode="auto">
          <a:xfrm>
            <a:off x="416138" y="587348"/>
            <a:ext cx="2800590" cy="1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982546" y="753950"/>
            <a:ext cx="1675726" cy="2792638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24925" y="1334853"/>
            <a:ext cx="3094037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等线"/>
                <a:ea typeface="等线"/>
              </a:rPr>
              <a:t>/04/ 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等线"/>
                <a:ea typeface="等线"/>
              </a:rPr>
              <a:t>原型实例</a:t>
            </a:r>
            <a:endParaRPr lang="zh-CN" altLang="en-US" sz="4000" b="1" dirty="0">
              <a:solidFill>
                <a:schemeClr val="bg1"/>
              </a:solidFill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DDC304-623E-4E30-9E31-F10700B047FD}"/>
              </a:ext>
            </a:extLst>
          </p:cNvPr>
          <p:cNvSpPr txBox="1"/>
          <p:nvPr/>
        </p:nvSpPr>
        <p:spPr>
          <a:xfrm>
            <a:off x="344753" y="3967258"/>
            <a:ext cx="105901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ea typeface="方正兰亭黑简体" pitchFamily="2" charset="-122"/>
              </a:rPr>
              <a:t>课程资料：</a:t>
            </a:r>
            <a:endParaRPr lang="en-US" altLang="zh-CN" sz="2800" b="1" dirty="0">
              <a:ea typeface="方正兰亭黑简体" pitchFamily="2" charset="-122"/>
            </a:endParaRPr>
          </a:p>
          <a:p>
            <a:r>
              <a:rPr lang="zh-CN" altLang="en-US" sz="2800" b="1" dirty="0">
                <a:ea typeface="方正兰亭黑简体" pitchFamily="2" charset="-122"/>
              </a:rPr>
              <a:t>（教师端）：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08BC98-0CAF-40E9-A03F-99BAC014F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680" y="1540042"/>
            <a:ext cx="8841424" cy="52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300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25365" t="45714" r="121" b="17279"/>
          <a:stretch>
            <a:fillRect/>
          </a:stretch>
        </p:blipFill>
        <p:spPr bwMode="auto">
          <a:xfrm>
            <a:off x="416138" y="587348"/>
            <a:ext cx="2800590" cy="1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982546" y="753950"/>
            <a:ext cx="1675726" cy="2792638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24925" y="1334853"/>
            <a:ext cx="3094037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等线"/>
                <a:ea typeface="等线"/>
              </a:rPr>
              <a:t>/04/ 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等线"/>
                <a:ea typeface="等线"/>
              </a:rPr>
              <a:t>原型实例</a:t>
            </a:r>
            <a:endParaRPr lang="zh-CN" altLang="en-US" sz="4000" b="1" dirty="0">
              <a:solidFill>
                <a:schemeClr val="bg1"/>
              </a:solidFill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DDC304-623E-4E30-9E31-F10700B047FD}"/>
              </a:ext>
            </a:extLst>
          </p:cNvPr>
          <p:cNvSpPr txBox="1"/>
          <p:nvPr/>
        </p:nvSpPr>
        <p:spPr>
          <a:xfrm>
            <a:off x="800949" y="4215911"/>
            <a:ext cx="10590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ea typeface="方正兰亭黑简体" pitchFamily="2" charset="-122"/>
              </a:rPr>
              <a:t>讨论区：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CFAB47-25E9-4FA1-B70C-895356DA1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864" y="1746390"/>
            <a:ext cx="8635524" cy="493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329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25365" t="45714" r="121" b="17279"/>
          <a:stretch>
            <a:fillRect/>
          </a:stretch>
        </p:blipFill>
        <p:spPr bwMode="auto">
          <a:xfrm>
            <a:off x="416138" y="587348"/>
            <a:ext cx="2800590" cy="167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982546" y="753950"/>
            <a:ext cx="1675726" cy="2792638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24925" y="1334853"/>
            <a:ext cx="3094037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等线"/>
                <a:ea typeface="等线"/>
              </a:rPr>
              <a:t>/04/ </a:t>
            </a:r>
          </a:p>
          <a:p>
            <a:r>
              <a:rPr lang="zh-CN" altLang="en-US" sz="4000" b="1" dirty="0">
                <a:solidFill>
                  <a:schemeClr val="bg1"/>
                </a:solidFill>
                <a:latin typeface="等线"/>
                <a:ea typeface="等线"/>
              </a:rPr>
              <a:t>原型实例</a:t>
            </a:r>
            <a:endParaRPr lang="zh-CN" altLang="en-US" sz="4000" b="1" dirty="0">
              <a:solidFill>
                <a:schemeClr val="bg1"/>
              </a:solidFill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DDC304-623E-4E30-9E31-F10700B047FD}"/>
              </a:ext>
            </a:extLst>
          </p:cNvPr>
          <p:cNvSpPr txBox="1"/>
          <p:nvPr/>
        </p:nvSpPr>
        <p:spPr>
          <a:xfrm>
            <a:off x="800949" y="4215911"/>
            <a:ext cx="10590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ea typeface="方正兰亭黑简体" pitchFamily="2" charset="-122"/>
              </a:rPr>
              <a:t>留言区：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377B3E-DDB1-4463-BC57-FF18288AA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652" y="1594464"/>
            <a:ext cx="8829698" cy="501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562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33350" y="5116513"/>
            <a:ext cx="12477750" cy="174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6588" y="-228600"/>
            <a:ext cx="3298825" cy="256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4817270" y="500856"/>
            <a:ext cx="2557462" cy="3298825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4651375" y="1273175"/>
            <a:ext cx="3094038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/05/</a:t>
            </a:r>
          </a:p>
          <a:p>
            <a:r>
              <a:rPr lang="zh-CN" altLang="en-US" sz="40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提问、参考文献及绩效</a:t>
            </a:r>
          </a:p>
        </p:txBody>
      </p:sp>
    </p:spTree>
    <p:extLst>
      <p:ext uri="{BB962C8B-B14F-4D97-AF65-F5344CB8AC3E}">
        <p14:creationId xmlns:p14="http://schemas.microsoft.com/office/powerpoint/2010/main" val="25346971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1348582" y="-746919"/>
            <a:ext cx="439738" cy="1933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747" name="矩形 22"/>
          <p:cNvSpPr>
            <a:spLocks noChangeArrowheads="1"/>
          </p:cNvSpPr>
          <p:nvPr/>
        </p:nvSpPr>
        <p:spPr bwMode="auto">
          <a:xfrm>
            <a:off x="555625" y="-36513"/>
            <a:ext cx="19732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 sz="2800" dirty="0">
                <a:latin typeface="等线"/>
                <a:ea typeface="等线"/>
              </a:rPr>
              <a:t>BANDWITH</a:t>
            </a:r>
            <a:endParaRPr lang="zh-CN" altLang="en-US" sz="2800" dirty="0">
              <a:latin typeface="等线"/>
              <a:ea typeface="等线"/>
            </a:endParaRPr>
          </a:p>
        </p:txBody>
      </p:sp>
      <p:sp>
        <p:nvSpPr>
          <p:cNvPr id="31" name="文本框 1"/>
          <p:cNvSpPr txBox="1"/>
          <p:nvPr/>
        </p:nvSpPr>
        <p:spPr>
          <a:xfrm>
            <a:off x="1836092" y="2506676"/>
            <a:ext cx="3977549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问题一</a:t>
            </a:r>
          </a:p>
        </p:txBody>
      </p:sp>
      <p:sp>
        <p:nvSpPr>
          <p:cNvPr id="34" name="文本框 6"/>
          <p:cNvSpPr txBox="1"/>
          <p:nvPr/>
        </p:nvSpPr>
        <p:spPr>
          <a:xfrm>
            <a:off x="720873" y="1534767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endParaRPr lang="zh-CN" altLang="en-US" sz="23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7"/>
          <p:cNvSpPr txBox="1"/>
          <p:nvPr/>
        </p:nvSpPr>
        <p:spPr>
          <a:xfrm rot="10800000">
            <a:off x="3824866" y="1900670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endParaRPr lang="zh-CN" altLang="en-US" sz="23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>
            <a:off x="6647107" y="4189108"/>
            <a:ext cx="782951" cy="643887"/>
          </a:xfrm>
          <a:custGeom>
            <a:avLst/>
            <a:gdLst>
              <a:gd name="T0" fmla="*/ 1835 w 2044"/>
              <a:gd name="T1" fmla="*/ 414 h 1662"/>
              <a:gd name="T2" fmla="*/ 1836 w 2044"/>
              <a:gd name="T3" fmla="*/ 468 h 1662"/>
              <a:gd name="T4" fmla="*/ 643 w 2044"/>
              <a:gd name="T5" fmla="*/ 1662 h 1662"/>
              <a:gd name="T6" fmla="*/ 0 w 2044"/>
              <a:gd name="T7" fmla="*/ 1473 h 1662"/>
              <a:gd name="T8" fmla="*/ 100 w 2044"/>
              <a:gd name="T9" fmla="*/ 1479 h 1662"/>
              <a:gd name="T10" fmla="*/ 621 w 2044"/>
              <a:gd name="T11" fmla="*/ 1299 h 1662"/>
              <a:gd name="T12" fmla="*/ 229 w 2044"/>
              <a:gd name="T13" fmla="*/ 1008 h 1662"/>
              <a:gd name="T14" fmla="*/ 308 w 2044"/>
              <a:gd name="T15" fmla="*/ 1016 h 1662"/>
              <a:gd name="T16" fmla="*/ 419 w 2044"/>
              <a:gd name="T17" fmla="*/ 1001 h 1662"/>
              <a:gd name="T18" fmla="*/ 82 w 2044"/>
              <a:gd name="T19" fmla="*/ 590 h 1662"/>
              <a:gd name="T20" fmla="*/ 82 w 2044"/>
              <a:gd name="T21" fmla="*/ 585 h 1662"/>
              <a:gd name="T22" fmla="*/ 272 w 2044"/>
              <a:gd name="T23" fmla="*/ 637 h 1662"/>
              <a:gd name="T24" fmla="*/ 86 w 2044"/>
              <a:gd name="T25" fmla="*/ 288 h 1662"/>
              <a:gd name="T26" fmla="*/ 142 w 2044"/>
              <a:gd name="T27" fmla="*/ 77 h 1662"/>
              <a:gd name="T28" fmla="*/ 1007 w 2044"/>
              <a:gd name="T29" fmla="*/ 515 h 1662"/>
              <a:gd name="T30" fmla="*/ 996 w 2044"/>
              <a:gd name="T31" fmla="*/ 420 h 1662"/>
              <a:gd name="T32" fmla="*/ 1415 w 2044"/>
              <a:gd name="T33" fmla="*/ 0 h 1662"/>
              <a:gd name="T34" fmla="*/ 1721 w 2044"/>
              <a:gd name="T35" fmla="*/ 133 h 1662"/>
              <a:gd name="T36" fmla="*/ 1987 w 2044"/>
              <a:gd name="T37" fmla="*/ 31 h 1662"/>
              <a:gd name="T38" fmla="*/ 1803 w 2044"/>
              <a:gd name="T39" fmla="*/ 263 h 1662"/>
              <a:gd name="T40" fmla="*/ 2044 w 2044"/>
              <a:gd name="T41" fmla="*/ 197 h 1662"/>
              <a:gd name="T42" fmla="*/ 1835 w 2044"/>
              <a:gd name="T43" fmla="*/ 414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44" h="1662">
                <a:moveTo>
                  <a:pt x="1835" y="414"/>
                </a:moveTo>
                <a:cubicBezTo>
                  <a:pt x="1836" y="432"/>
                  <a:pt x="1836" y="450"/>
                  <a:pt x="1836" y="468"/>
                </a:cubicBezTo>
                <a:cubicBezTo>
                  <a:pt x="1836" y="1023"/>
                  <a:pt x="1414" y="1662"/>
                  <a:pt x="643" y="1662"/>
                </a:cubicBezTo>
                <a:cubicBezTo>
                  <a:pt x="406" y="1662"/>
                  <a:pt x="186" y="1592"/>
                  <a:pt x="0" y="1473"/>
                </a:cubicBezTo>
                <a:cubicBezTo>
                  <a:pt x="33" y="1477"/>
                  <a:pt x="66" y="1479"/>
                  <a:pt x="100" y="1479"/>
                </a:cubicBezTo>
                <a:cubicBezTo>
                  <a:pt x="297" y="1479"/>
                  <a:pt x="477" y="1412"/>
                  <a:pt x="621" y="1299"/>
                </a:cubicBezTo>
                <a:cubicBezTo>
                  <a:pt x="437" y="1296"/>
                  <a:pt x="283" y="1175"/>
                  <a:pt x="229" y="1008"/>
                </a:cubicBezTo>
                <a:cubicBezTo>
                  <a:pt x="255" y="1013"/>
                  <a:pt x="281" y="1016"/>
                  <a:pt x="308" y="1016"/>
                </a:cubicBezTo>
                <a:cubicBezTo>
                  <a:pt x="346" y="1016"/>
                  <a:pt x="383" y="1011"/>
                  <a:pt x="419" y="1001"/>
                </a:cubicBezTo>
                <a:cubicBezTo>
                  <a:pt x="227" y="963"/>
                  <a:pt x="82" y="793"/>
                  <a:pt x="82" y="590"/>
                </a:cubicBezTo>
                <a:cubicBezTo>
                  <a:pt x="82" y="588"/>
                  <a:pt x="82" y="586"/>
                  <a:pt x="82" y="585"/>
                </a:cubicBezTo>
                <a:cubicBezTo>
                  <a:pt x="139" y="616"/>
                  <a:pt x="203" y="635"/>
                  <a:pt x="272" y="637"/>
                </a:cubicBezTo>
                <a:cubicBezTo>
                  <a:pt x="160" y="562"/>
                  <a:pt x="86" y="434"/>
                  <a:pt x="86" y="288"/>
                </a:cubicBezTo>
                <a:cubicBezTo>
                  <a:pt x="86" y="211"/>
                  <a:pt x="106" y="139"/>
                  <a:pt x="142" y="77"/>
                </a:cubicBezTo>
                <a:cubicBezTo>
                  <a:pt x="349" y="331"/>
                  <a:pt x="658" y="498"/>
                  <a:pt x="1007" y="515"/>
                </a:cubicBezTo>
                <a:cubicBezTo>
                  <a:pt x="999" y="485"/>
                  <a:pt x="996" y="453"/>
                  <a:pt x="996" y="420"/>
                </a:cubicBezTo>
                <a:cubicBezTo>
                  <a:pt x="996" y="188"/>
                  <a:pt x="1184" y="0"/>
                  <a:pt x="1415" y="0"/>
                </a:cubicBezTo>
                <a:cubicBezTo>
                  <a:pt x="1536" y="0"/>
                  <a:pt x="1645" y="51"/>
                  <a:pt x="1721" y="133"/>
                </a:cubicBezTo>
                <a:cubicBezTo>
                  <a:pt x="1817" y="114"/>
                  <a:pt x="1906" y="79"/>
                  <a:pt x="1987" y="31"/>
                </a:cubicBezTo>
                <a:cubicBezTo>
                  <a:pt x="1956" y="129"/>
                  <a:pt x="1890" y="211"/>
                  <a:pt x="1803" y="263"/>
                </a:cubicBezTo>
                <a:cubicBezTo>
                  <a:pt x="1888" y="253"/>
                  <a:pt x="1969" y="230"/>
                  <a:pt x="2044" y="197"/>
                </a:cubicBezTo>
                <a:cubicBezTo>
                  <a:pt x="1988" y="281"/>
                  <a:pt x="1917" y="355"/>
                  <a:pt x="1835" y="4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D2FA3B-2437-4E7B-B4D4-7C06FEDF3C54}"/>
              </a:ext>
            </a:extLst>
          </p:cNvPr>
          <p:cNvSpPr/>
          <p:nvPr/>
        </p:nvSpPr>
        <p:spPr>
          <a:xfrm>
            <a:off x="5171878" y="4013901"/>
            <a:ext cx="1047916" cy="994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E0074B06-1B25-4511-94E0-D24383095E4D}"/>
              </a:ext>
            </a:extLst>
          </p:cNvPr>
          <p:cNvSpPr>
            <a:spLocks/>
          </p:cNvSpPr>
          <p:nvPr/>
        </p:nvSpPr>
        <p:spPr bwMode="auto">
          <a:xfrm>
            <a:off x="5304361" y="4189108"/>
            <a:ext cx="782951" cy="643887"/>
          </a:xfrm>
          <a:custGeom>
            <a:avLst/>
            <a:gdLst>
              <a:gd name="T0" fmla="*/ 1835 w 2044"/>
              <a:gd name="T1" fmla="*/ 414 h 1662"/>
              <a:gd name="T2" fmla="*/ 1836 w 2044"/>
              <a:gd name="T3" fmla="*/ 468 h 1662"/>
              <a:gd name="T4" fmla="*/ 643 w 2044"/>
              <a:gd name="T5" fmla="*/ 1662 h 1662"/>
              <a:gd name="T6" fmla="*/ 0 w 2044"/>
              <a:gd name="T7" fmla="*/ 1473 h 1662"/>
              <a:gd name="T8" fmla="*/ 100 w 2044"/>
              <a:gd name="T9" fmla="*/ 1479 h 1662"/>
              <a:gd name="T10" fmla="*/ 621 w 2044"/>
              <a:gd name="T11" fmla="*/ 1299 h 1662"/>
              <a:gd name="T12" fmla="*/ 229 w 2044"/>
              <a:gd name="T13" fmla="*/ 1008 h 1662"/>
              <a:gd name="T14" fmla="*/ 308 w 2044"/>
              <a:gd name="T15" fmla="*/ 1016 h 1662"/>
              <a:gd name="T16" fmla="*/ 419 w 2044"/>
              <a:gd name="T17" fmla="*/ 1001 h 1662"/>
              <a:gd name="T18" fmla="*/ 82 w 2044"/>
              <a:gd name="T19" fmla="*/ 590 h 1662"/>
              <a:gd name="T20" fmla="*/ 82 w 2044"/>
              <a:gd name="T21" fmla="*/ 585 h 1662"/>
              <a:gd name="T22" fmla="*/ 272 w 2044"/>
              <a:gd name="T23" fmla="*/ 637 h 1662"/>
              <a:gd name="T24" fmla="*/ 86 w 2044"/>
              <a:gd name="T25" fmla="*/ 288 h 1662"/>
              <a:gd name="T26" fmla="*/ 142 w 2044"/>
              <a:gd name="T27" fmla="*/ 77 h 1662"/>
              <a:gd name="T28" fmla="*/ 1007 w 2044"/>
              <a:gd name="T29" fmla="*/ 515 h 1662"/>
              <a:gd name="T30" fmla="*/ 996 w 2044"/>
              <a:gd name="T31" fmla="*/ 420 h 1662"/>
              <a:gd name="T32" fmla="*/ 1415 w 2044"/>
              <a:gd name="T33" fmla="*/ 0 h 1662"/>
              <a:gd name="T34" fmla="*/ 1721 w 2044"/>
              <a:gd name="T35" fmla="*/ 133 h 1662"/>
              <a:gd name="T36" fmla="*/ 1987 w 2044"/>
              <a:gd name="T37" fmla="*/ 31 h 1662"/>
              <a:gd name="T38" fmla="*/ 1803 w 2044"/>
              <a:gd name="T39" fmla="*/ 263 h 1662"/>
              <a:gd name="T40" fmla="*/ 2044 w 2044"/>
              <a:gd name="T41" fmla="*/ 197 h 1662"/>
              <a:gd name="T42" fmla="*/ 1835 w 2044"/>
              <a:gd name="T43" fmla="*/ 414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44" h="1662">
                <a:moveTo>
                  <a:pt x="1835" y="414"/>
                </a:moveTo>
                <a:cubicBezTo>
                  <a:pt x="1836" y="432"/>
                  <a:pt x="1836" y="450"/>
                  <a:pt x="1836" y="468"/>
                </a:cubicBezTo>
                <a:cubicBezTo>
                  <a:pt x="1836" y="1023"/>
                  <a:pt x="1414" y="1662"/>
                  <a:pt x="643" y="1662"/>
                </a:cubicBezTo>
                <a:cubicBezTo>
                  <a:pt x="406" y="1662"/>
                  <a:pt x="186" y="1592"/>
                  <a:pt x="0" y="1473"/>
                </a:cubicBezTo>
                <a:cubicBezTo>
                  <a:pt x="33" y="1477"/>
                  <a:pt x="66" y="1479"/>
                  <a:pt x="100" y="1479"/>
                </a:cubicBezTo>
                <a:cubicBezTo>
                  <a:pt x="297" y="1479"/>
                  <a:pt x="477" y="1412"/>
                  <a:pt x="621" y="1299"/>
                </a:cubicBezTo>
                <a:cubicBezTo>
                  <a:pt x="437" y="1296"/>
                  <a:pt x="283" y="1175"/>
                  <a:pt x="229" y="1008"/>
                </a:cubicBezTo>
                <a:cubicBezTo>
                  <a:pt x="255" y="1013"/>
                  <a:pt x="281" y="1016"/>
                  <a:pt x="308" y="1016"/>
                </a:cubicBezTo>
                <a:cubicBezTo>
                  <a:pt x="346" y="1016"/>
                  <a:pt x="383" y="1011"/>
                  <a:pt x="419" y="1001"/>
                </a:cubicBezTo>
                <a:cubicBezTo>
                  <a:pt x="227" y="963"/>
                  <a:pt x="82" y="793"/>
                  <a:pt x="82" y="590"/>
                </a:cubicBezTo>
                <a:cubicBezTo>
                  <a:pt x="82" y="588"/>
                  <a:pt x="82" y="586"/>
                  <a:pt x="82" y="585"/>
                </a:cubicBezTo>
                <a:cubicBezTo>
                  <a:pt x="139" y="616"/>
                  <a:pt x="203" y="635"/>
                  <a:pt x="272" y="637"/>
                </a:cubicBezTo>
                <a:cubicBezTo>
                  <a:pt x="160" y="562"/>
                  <a:pt x="86" y="434"/>
                  <a:pt x="86" y="288"/>
                </a:cubicBezTo>
                <a:cubicBezTo>
                  <a:pt x="86" y="211"/>
                  <a:pt x="106" y="139"/>
                  <a:pt x="142" y="77"/>
                </a:cubicBezTo>
                <a:cubicBezTo>
                  <a:pt x="349" y="331"/>
                  <a:pt x="658" y="498"/>
                  <a:pt x="1007" y="515"/>
                </a:cubicBezTo>
                <a:cubicBezTo>
                  <a:pt x="999" y="485"/>
                  <a:pt x="996" y="453"/>
                  <a:pt x="996" y="420"/>
                </a:cubicBezTo>
                <a:cubicBezTo>
                  <a:pt x="996" y="188"/>
                  <a:pt x="1184" y="0"/>
                  <a:pt x="1415" y="0"/>
                </a:cubicBezTo>
                <a:cubicBezTo>
                  <a:pt x="1536" y="0"/>
                  <a:pt x="1645" y="51"/>
                  <a:pt x="1721" y="133"/>
                </a:cubicBezTo>
                <a:cubicBezTo>
                  <a:pt x="1817" y="114"/>
                  <a:pt x="1906" y="79"/>
                  <a:pt x="1987" y="31"/>
                </a:cubicBezTo>
                <a:cubicBezTo>
                  <a:pt x="1956" y="129"/>
                  <a:pt x="1890" y="211"/>
                  <a:pt x="1803" y="263"/>
                </a:cubicBezTo>
                <a:cubicBezTo>
                  <a:pt x="1888" y="253"/>
                  <a:pt x="1969" y="230"/>
                  <a:pt x="2044" y="197"/>
                </a:cubicBezTo>
                <a:cubicBezTo>
                  <a:pt x="1988" y="281"/>
                  <a:pt x="1917" y="355"/>
                  <a:pt x="1835" y="4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2" name="文本框 1">
            <a:extLst>
              <a:ext uri="{FF2B5EF4-FFF2-40B4-BE49-F238E27FC236}">
                <a16:creationId xmlns:a16="http://schemas.microsoft.com/office/drawing/2014/main" id="{FADA8644-2C79-45F2-B579-C5EE6D04FF92}"/>
              </a:ext>
            </a:extLst>
          </p:cNvPr>
          <p:cNvSpPr txBox="1"/>
          <p:nvPr/>
        </p:nvSpPr>
        <p:spPr>
          <a:xfrm>
            <a:off x="6767321" y="2408704"/>
            <a:ext cx="3977549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800" b="1" dirty="0"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有哪些角色使用用户界面原型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04418"/>
            <a:ext cx="6181828" cy="342898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92100" y="465221"/>
            <a:ext cx="7167479" cy="5694947"/>
          </a:xfrm>
          <a:prstGeom prst="rect">
            <a:avLst/>
          </a:prstGeom>
          <a:solidFill>
            <a:srgbClr val="3333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354139" y="1055982"/>
            <a:ext cx="5167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界面原型简介</a:t>
            </a:r>
            <a:endParaRPr lang="zh-CN" altLang="en-US" sz="32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292102" y="2769880"/>
            <a:ext cx="6365372" cy="302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方正兰亭黑简体" pitchFamily="2" charset="-122"/>
                <a:ea typeface="造字工房悦黑（非商用）常规体"/>
                <a:sym typeface="+mn-ea"/>
              </a:rPr>
              <a:t>      </a:t>
            </a:r>
            <a:r>
              <a:rPr lang="zh-CN" altLang="en-US" sz="2400" dirty="0">
                <a:solidFill>
                  <a:schemeClr val="bg1"/>
                </a:solidFill>
                <a:latin typeface="方正兰亭黑简体" pitchFamily="2" charset="-122"/>
                <a:ea typeface="造字工房悦黑（非商用）常规体"/>
                <a:sym typeface="+mn-ea"/>
              </a:rPr>
              <a:t>原型设计是交互设计师与</a:t>
            </a:r>
            <a:r>
              <a:rPr lang="en-US" altLang="zh-CN" sz="2400" dirty="0">
                <a:solidFill>
                  <a:schemeClr val="bg1"/>
                </a:solidFill>
                <a:latin typeface="方正兰亭黑简体" pitchFamily="2" charset="-122"/>
                <a:ea typeface="造字工房悦黑（非商用）常规体"/>
                <a:sym typeface="+mn-ea"/>
              </a:rPr>
              <a:t>PD</a:t>
            </a:r>
            <a:r>
              <a:rPr lang="zh-CN" altLang="en-US" sz="2400" dirty="0">
                <a:solidFill>
                  <a:schemeClr val="bg1"/>
                </a:solidFill>
                <a:latin typeface="方正兰亭黑简体" pitchFamily="2" charset="-122"/>
                <a:ea typeface="造字工房悦黑（非商用）常规体"/>
                <a:sym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方正兰亭黑简体" pitchFamily="2" charset="-122"/>
                <a:ea typeface="造字工房悦黑（非商用）常规体"/>
                <a:sym typeface="+mn-ea"/>
              </a:rPr>
              <a:t>PM</a:t>
            </a:r>
            <a:r>
              <a:rPr lang="zh-CN" altLang="en-US" sz="2400" dirty="0">
                <a:solidFill>
                  <a:schemeClr val="bg1"/>
                </a:solidFill>
                <a:latin typeface="方正兰亭黑简体" pitchFamily="2" charset="-122"/>
                <a:ea typeface="造字工房悦黑（非商用）常规体"/>
                <a:sym typeface="+mn-ea"/>
              </a:rPr>
              <a:t>、网页开发工程师沟通的最好工具。而该块的设计在原则上必须是交互设计师的产物，交互设计以用户为中心的理念会贯穿整个产品。利用交互设计师专业的眼光与经验直接导至该产品的</a:t>
            </a:r>
            <a:r>
              <a:rPr lang="zh-CN" altLang="en-US" sz="2400" dirty="0">
                <a:solidFill>
                  <a:srgbClr val="FF0000"/>
                </a:solidFill>
                <a:latin typeface="方正兰亭黑简体" pitchFamily="2" charset="-122"/>
                <a:ea typeface="造字工房悦黑（非商用）常规体"/>
                <a:sym typeface="+mn-ea"/>
              </a:rPr>
              <a:t>可用性</a:t>
            </a:r>
            <a:r>
              <a:rPr lang="zh-CN" altLang="en-US" sz="2400" dirty="0">
                <a:solidFill>
                  <a:schemeClr val="bg1"/>
                </a:solidFill>
                <a:latin typeface="方正兰亭黑简体" pitchFamily="2" charset="-122"/>
                <a:ea typeface="造字工房悦黑（非商用）常规体"/>
                <a:sym typeface="+mn-ea"/>
              </a:rPr>
              <a:t>。</a:t>
            </a:r>
            <a:r>
              <a:rPr lang="en-US" altLang="zh-CN" sz="2400" dirty="0">
                <a:solidFill>
                  <a:schemeClr val="bg1"/>
                </a:solidFill>
                <a:latin typeface="方正兰亭黑简体" pitchFamily="2" charset="-122"/>
                <a:ea typeface="造字工房悦黑（非商用）常规体"/>
                <a:sym typeface="+mn-ea"/>
              </a:rPr>
              <a:t>【1】</a:t>
            </a:r>
            <a:endParaRPr lang="zh-CN" altLang="en-US" sz="2400" dirty="0">
              <a:solidFill>
                <a:schemeClr val="bg1"/>
              </a:solidFill>
              <a:latin typeface="方正兰亭黑简体" pitchFamily="2" charset="-122"/>
              <a:ea typeface="造字工房悦黑（非商用）常规体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6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09831" y="2224360"/>
            <a:ext cx="66966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1B5A025-38FB-4CC4-B4D1-C2A08376C5B5}"/>
              </a:ext>
            </a:extLst>
          </p:cNvPr>
          <p:cNvSpPr txBox="1"/>
          <p:nvPr/>
        </p:nvSpPr>
        <p:spPr>
          <a:xfrm>
            <a:off x="8275244" y="1523178"/>
            <a:ext cx="27595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a typeface="造字工房悦黑（非商用）常规体"/>
              </a:rPr>
              <a:t>PD</a:t>
            </a:r>
            <a:r>
              <a:rPr lang="zh-CN" altLang="en-US" sz="2400" dirty="0">
                <a:ea typeface="造字工房悦黑（非商用）常规体"/>
              </a:rPr>
              <a:t>：产品设计师</a:t>
            </a:r>
            <a:br>
              <a:rPr lang="en-US" altLang="zh-CN" sz="2400" dirty="0">
                <a:ea typeface="造字工房悦黑（非商用）常规体"/>
              </a:rPr>
            </a:br>
            <a:r>
              <a:rPr lang="en-US" altLang="zh-CN" sz="2400" dirty="0">
                <a:ea typeface="造字工房悦黑（非商用）常规体"/>
              </a:rPr>
              <a:t> Product designers</a:t>
            </a:r>
          </a:p>
          <a:p>
            <a:r>
              <a:rPr lang="en-US" altLang="zh-CN" sz="2400" dirty="0">
                <a:ea typeface="造字工房悦黑（非商用）常规体"/>
              </a:rPr>
              <a:t>PM</a:t>
            </a:r>
            <a:r>
              <a:rPr lang="zh-CN" altLang="en-US" sz="2400" dirty="0">
                <a:ea typeface="造字工房悦黑（非商用）常规体"/>
              </a:rPr>
              <a:t>：产品经理</a:t>
            </a:r>
            <a:endParaRPr lang="en-US" altLang="zh-CN" sz="2400" dirty="0">
              <a:ea typeface="造字工房悦黑（非商用）常规体"/>
            </a:endParaRPr>
          </a:p>
          <a:p>
            <a:r>
              <a:rPr lang="en-US" altLang="zh-CN" sz="2400" dirty="0">
                <a:ea typeface="造字工房悦黑（非商用）常规体"/>
              </a:rPr>
              <a:t>Project Manager</a:t>
            </a:r>
            <a:endParaRPr lang="zh-CN" altLang="en-US" sz="2400" dirty="0">
              <a:ea typeface="造字工房悦黑（非商用）常规体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1348582" y="-746919"/>
            <a:ext cx="439738" cy="1933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747" name="矩形 22"/>
          <p:cNvSpPr>
            <a:spLocks noChangeArrowheads="1"/>
          </p:cNvSpPr>
          <p:nvPr/>
        </p:nvSpPr>
        <p:spPr bwMode="auto">
          <a:xfrm>
            <a:off x="555625" y="-36513"/>
            <a:ext cx="19732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 sz="2800" dirty="0">
                <a:latin typeface="等线"/>
                <a:ea typeface="等线"/>
              </a:rPr>
              <a:t>BANDWITH</a:t>
            </a:r>
            <a:endParaRPr lang="zh-CN" altLang="en-US" sz="2800" dirty="0">
              <a:latin typeface="等线"/>
              <a:ea typeface="等线"/>
            </a:endParaRPr>
          </a:p>
        </p:txBody>
      </p:sp>
      <p:sp>
        <p:nvSpPr>
          <p:cNvPr id="31" name="文本框 1"/>
          <p:cNvSpPr txBox="1"/>
          <p:nvPr/>
        </p:nvSpPr>
        <p:spPr>
          <a:xfrm>
            <a:off x="1868177" y="1544150"/>
            <a:ext cx="3977549" cy="452431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用例阐释者</a:t>
            </a:r>
            <a:r>
              <a:rPr lang="zh-CN" altLang="en-US" sz="2400" b="1" dirty="0">
                <a:solidFill>
                  <a:prstClr val="black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：用来了解用例的用户界面</a:t>
            </a:r>
            <a:endParaRPr lang="en-US" altLang="zh-CN" sz="2400" b="1" dirty="0">
              <a:solidFill>
                <a:prstClr val="black"/>
              </a:solidFill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  <a:p>
            <a:pPr lvl="0"/>
            <a:endParaRPr lang="zh-CN" altLang="en-US" sz="2400" b="1" dirty="0">
              <a:solidFill>
                <a:prstClr val="black"/>
              </a:solidFill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  <a:p>
            <a:pPr lvl="0"/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系统分析员</a:t>
            </a:r>
            <a:r>
              <a:rPr lang="zh-CN" altLang="en-US" sz="2400" b="1" dirty="0">
                <a:solidFill>
                  <a:prstClr val="black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：用来了解用户界面如何影响系统分析</a:t>
            </a:r>
            <a:endParaRPr lang="en-US" altLang="zh-CN" sz="2400" b="1" dirty="0">
              <a:solidFill>
                <a:prstClr val="black"/>
              </a:solidFill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  <a:p>
            <a:pPr lvl="0"/>
            <a:endParaRPr lang="zh-CN" altLang="en-US" sz="2400" b="1" dirty="0">
              <a:solidFill>
                <a:prstClr val="black"/>
              </a:solidFill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  <a:p>
            <a:pPr lvl="0"/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设计员</a:t>
            </a:r>
            <a:r>
              <a:rPr lang="zh-CN" altLang="en-US" sz="2400" b="1" dirty="0">
                <a:solidFill>
                  <a:prstClr val="black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：用来了解用户界面如何施加影响及它对系统“内部”的要求</a:t>
            </a:r>
            <a:endParaRPr lang="en-US" altLang="zh-CN" sz="2400" b="1" dirty="0">
              <a:solidFill>
                <a:prstClr val="black"/>
              </a:solidFill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  <a:p>
            <a:pPr lvl="0"/>
            <a:endParaRPr lang="zh-CN" altLang="en-US" sz="2400" b="1" dirty="0">
              <a:solidFill>
                <a:prstClr val="black"/>
              </a:solidFill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  <a:p>
            <a:pPr lvl="0"/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测试人员</a:t>
            </a:r>
            <a:r>
              <a:rPr lang="zh-CN" altLang="en-US" sz="2400" b="1" dirty="0">
                <a:solidFill>
                  <a:prstClr val="black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：用来制定测试计划活动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>
            <a:off x="6647107" y="4189108"/>
            <a:ext cx="782951" cy="643887"/>
          </a:xfrm>
          <a:custGeom>
            <a:avLst/>
            <a:gdLst>
              <a:gd name="T0" fmla="*/ 1835 w 2044"/>
              <a:gd name="T1" fmla="*/ 414 h 1662"/>
              <a:gd name="T2" fmla="*/ 1836 w 2044"/>
              <a:gd name="T3" fmla="*/ 468 h 1662"/>
              <a:gd name="T4" fmla="*/ 643 w 2044"/>
              <a:gd name="T5" fmla="*/ 1662 h 1662"/>
              <a:gd name="T6" fmla="*/ 0 w 2044"/>
              <a:gd name="T7" fmla="*/ 1473 h 1662"/>
              <a:gd name="T8" fmla="*/ 100 w 2044"/>
              <a:gd name="T9" fmla="*/ 1479 h 1662"/>
              <a:gd name="T10" fmla="*/ 621 w 2044"/>
              <a:gd name="T11" fmla="*/ 1299 h 1662"/>
              <a:gd name="T12" fmla="*/ 229 w 2044"/>
              <a:gd name="T13" fmla="*/ 1008 h 1662"/>
              <a:gd name="T14" fmla="*/ 308 w 2044"/>
              <a:gd name="T15" fmla="*/ 1016 h 1662"/>
              <a:gd name="T16" fmla="*/ 419 w 2044"/>
              <a:gd name="T17" fmla="*/ 1001 h 1662"/>
              <a:gd name="T18" fmla="*/ 82 w 2044"/>
              <a:gd name="T19" fmla="*/ 590 h 1662"/>
              <a:gd name="T20" fmla="*/ 82 w 2044"/>
              <a:gd name="T21" fmla="*/ 585 h 1662"/>
              <a:gd name="T22" fmla="*/ 272 w 2044"/>
              <a:gd name="T23" fmla="*/ 637 h 1662"/>
              <a:gd name="T24" fmla="*/ 86 w 2044"/>
              <a:gd name="T25" fmla="*/ 288 h 1662"/>
              <a:gd name="T26" fmla="*/ 142 w 2044"/>
              <a:gd name="T27" fmla="*/ 77 h 1662"/>
              <a:gd name="T28" fmla="*/ 1007 w 2044"/>
              <a:gd name="T29" fmla="*/ 515 h 1662"/>
              <a:gd name="T30" fmla="*/ 996 w 2044"/>
              <a:gd name="T31" fmla="*/ 420 h 1662"/>
              <a:gd name="T32" fmla="*/ 1415 w 2044"/>
              <a:gd name="T33" fmla="*/ 0 h 1662"/>
              <a:gd name="T34" fmla="*/ 1721 w 2044"/>
              <a:gd name="T35" fmla="*/ 133 h 1662"/>
              <a:gd name="T36" fmla="*/ 1987 w 2044"/>
              <a:gd name="T37" fmla="*/ 31 h 1662"/>
              <a:gd name="T38" fmla="*/ 1803 w 2044"/>
              <a:gd name="T39" fmla="*/ 263 h 1662"/>
              <a:gd name="T40" fmla="*/ 2044 w 2044"/>
              <a:gd name="T41" fmla="*/ 197 h 1662"/>
              <a:gd name="T42" fmla="*/ 1835 w 2044"/>
              <a:gd name="T43" fmla="*/ 414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44" h="1662">
                <a:moveTo>
                  <a:pt x="1835" y="414"/>
                </a:moveTo>
                <a:cubicBezTo>
                  <a:pt x="1836" y="432"/>
                  <a:pt x="1836" y="450"/>
                  <a:pt x="1836" y="468"/>
                </a:cubicBezTo>
                <a:cubicBezTo>
                  <a:pt x="1836" y="1023"/>
                  <a:pt x="1414" y="1662"/>
                  <a:pt x="643" y="1662"/>
                </a:cubicBezTo>
                <a:cubicBezTo>
                  <a:pt x="406" y="1662"/>
                  <a:pt x="186" y="1592"/>
                  <a:pt x="0" y="1473"/>
                </a:cubicBezTo>
                <a:cubicBezTo>
                  <a:pt x="33" y="1477"/>
                  <a:pt x="66" y="1479"/>
                  <a:pt x="100" y="1479"/>
                </a:cubicBezTo>
                <a:cubicBezTo>
                  <a:pt x="297" y="1479"/>
                  <a:pt x="477" y="1412"/>
                  <a:pt x="621" y="1299"/>
                </a:cubicBezTo>
                <a:cubicBezTo>
                  <a:pt x="437" y="1296"/>
                  <a:pt x="283" y="1175"/>
                  <a:pt x="229" y="1008"/>
                </a:cubicBezTo>
                <a:cubicBezTo>
                  <a:pt x="255" y="1013"/>
                  <a:pt x="281" y="1016"/>
                  <a:pt x="308" y="1016"/>
                </a:cubicBezTo>
                <a:cubicBezTo>
                  <a:pt x="346" y="1016"/>
                  <a:pt x="383" y="1011"/>
                  <a:pt x="419" y="1001"/>
                </a:cubicBezTo>
                <a:cubicBezTo>
                  <a:pt x="227" y="963"/>
                  <a:pt x="82" y="793"/>
                  <a:pt x="82" y="590"/>
                </a:cubicBezTo>
                <a:cubicBezTo>
                  <a:pt x="82" y="588"/>
                  <a:pt x="82" y="586"/>
                  <a:pt x="82" y="585"/>
                </a:cubicBezTo>
                <a:cubicBezTo>
                  <a:pt x="139" y="616"/>
                  <a:pt x="203" y="635"/>
                  <a:pt x="272" y="637"/>
                </a:cubicBezTo>
                <a:cubicBezTo>
                  <a:pt x="160" y="562"/>
                  <a:pt x="86" y="434"/>
                  <a:pt x="86" y="288"/>
                </a:cubicBezTo>
                <a:cubicBezTo>
                  <a:pt x="86" y="211"/>
                  <a:pt x="106" y="139"/>
                  <a:pt x="142" y="77"/>
                </a:cubicBezTo>
                <a:cubicBezTo>
                  <a:pt x="349" y="331"/>
                  <a:pt x="658" y="498"/>
                  <a:pt x="1007" y="515"/>
                </a:cubicBezTo>
                <a:cubicBezTo>
                  <a:pt x="999" y="485"/>
                  <a:pt x="996" y="453"/>
                  <a:pt x="996" y="420"/>
                </a:cubicBezTo>
                <a:cubicBezTo>
                  <a:pt x="996" y="188"/>
                  <a:pt x="1184" y="0"/>
                  <a:pt x="1415" y="0"/>
                </a:cubicBezTo>
                <a:cubicBezTo>
                  <a:pt x="1536" y="0"/>
                  <a:pt x="1645" y="51"/>
                  <a:pt x="1721" y="133"/>
                </a:cubicBezTo>
                <a:cubicBezTo>
                  <a:pt x="1817" y="114"/>
                  <a:pt x="1906" y="79"/>
                  <a:pt x="1987" y="31"/>
                </a:cubicBezTo>
                <a:cubicBezTo>
                  <a:pt x="1956" y="129"/>
                  <a:pt x="1890" y="211"/>
                  <a:pt x="1803" y="263"/>
                </a:cubicBezTo>
                <a:cubicBezTo>
                  <a:pt x="1888" y="253"/>
                  <a:pt x="1969" y="230"/>
                  <a:pt x="2044" y="197"/>
                </a:cubicBezTo>
                <a:cubicBezTo>
                  <a:pt x="1988" y="281"/>
                  <a:pt x="1917" y="355"/>
                  <a:pt x="1835" y="4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4559879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1348582" y="-746919"/>
            <a:ext cx="439738" cy="1933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747" name="矩形 22"/>
          <p:cNvSpPr>
            <a:spLocks noChangeArrowheads="1"/>
          </p:cNvSpPr>
          <p:nvPr/>
        </p:nvSpPr>
        <p:spPr bwMode="auto">
          <a:xfrm>
            <a:off x="555625" y="-36513"/>
            <a:ext cx="19732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 sz="2800" dirty="0">
                <a:latin typeface="等线"/>
                <a:ea typeface="等线"/>
              </a:rPr>
              <a:t>BANDWITH</a:t>
            </a:r>
            <a:endParaRPr lang="zh-CN" altLang="en-US" sz="2800" dirty="0">
              <a:latin typeface="等线"/>
              <a:ea typeface="等线"/>
            </a:endParaRPr>
          </a:p>
        </p:txBody>
      </p:sp>
      <p:sp>
        <p:nvSpPr>
          <p:cNvPr id="31" name="文本框 1"/>
          <p:cNvSpPr txBox="1"/>
          <p:nvPr/>
        </p:nvSpPr>
        <p:spPr>
          <a:xfrm>
            <a:off x="1836092" y="2506676"/>
            <a:ext cx="3977549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问题二</a:t>
            </a:r>
          </a:p>
        </p:txBody>
      </p:sp>
      <p:sp>
        <p:nvSpPr>
          <p:cNvPr id="34" name="文本框 6"/>
          <p:cNvSpPr txBox="1"/>
          <p:nvPr/>
        </p:nvSpPr>
        <p:spPr>
          <a:xfrm>
            <a:off x="720873" y="1534767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endParaRPr lang="zh-CN" altLang="en-US" sz="23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7"/>
          <p:cNvSpPr txBox="1"/>
          <p:nvPr/>
        </p:nvSpPr>
        <p:spPr>
          <a:xfrm rot="10800000">
            <a:off x="3824866" y="1900670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endParaRPr lang="zh-CN" altLang="en-US" sz="23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>
            <a:off x="6647107" y="4189108"/>
            <a:ext cx="782951" cy="643887"/>
          </a:xfrm>
          <a:custGeom>
            <a:avLst/>
            <a:gdLst>
              <a:gd name="T0" fmla="*/ 1835 w 2044"/>
              <a:gd name="T1" fmla="*/ 414 h 1662"/>
              <a:gd name="T2" fmla="*/ 1836 w 2044"/>
              <a:gd name="T3" fmla="*/ 468 h 1662"/>
              <a:gd name="T4" fmla="*/ 643 w 2044"/>
              <a:gd name="T5" fmla="*/ 1662 h 1662"/>
              <a:gd name="T6" fmla="*/ 0 w 2044"/>
              <a:gd name="T7" fmla="*/ 1473 h 1662"/>
              <a:gd name="T8" fmla="*/ 100 w 2044"/>
              <a:gd name="T9" fmla="*/ 1479 h 1662"/>
              <a:gd name="T10" fmla="*/ 621 w 2044"/>
              <a:gd name="T11" fmla="*/ 1299 h 1662"/>
              <a:gd name="T12" fmla="*/ 229 w 2044"/>
              <a:gd name="T13" fmla="*/ 1008 h 1662"/>
              <a:gd name="T14" fmla="*/ 308 w 2044"/>
              <a:gd name="T15" fmla="*/ 1016 h 1662"/>
              <a:gd name="T16" fmla="*/ 419 w 2044"/>
              <a:gd name="T17" fmla="*/ 1001 h 1662"/>
              <a:gd name="T18" fmla="*/ 82 w 2044"/>
              <a:gd name="T19" fmla="*/ 590 h 1662"/>
              <a:gd name="T20" fmla="*/ 82 w 2044"/>
              <a:gd name="T21" fmla="*/ 585 h 1662"/>
              <a:gd name="T22" fmla="*/ 272 w 2044"/>
              <a:gd name="T23" fmla="*/ 637 h 1662"/>
              <a:gd name="T24" fmla="*/ 86 w 2044"/>
              <a:gd name="T25" fmla="*/ 288 h 1662"/>
              <a:gd name="T26" fmla="*/ 142 w 2044"/>
              <a:gd name="T27" fmla="*/ 77 h 1662"/>
              <a:gd name="T28" fmla="*/ 1007 w 2044"/>
              <a:gd name="T29" fmla="*/ 515 h 1662"/>
              <a:gd name="T30" fmla="*/ 996 w 2044"/>
              <a:gd name="T31" fmla="*/ 420 h 1662"/>
              <a:gd name="T32" fmla="*/ 1415 w 2044"/>
              <a:gd name="T33" fmla="*/ 0 h 1662"/>
              <a:gd name="T34" fmla="*/ 1721 w 2044"/>
              <a:gd name="T35" fmla="*/ 133 h 1662"/>
              <a:gd name="T36" fmla="*/ 1987 w 2044"/>
              <a:gd name="T37" fmla="*/ 31 h 1662"/>
              <a:gd name="T38" fmla="*/ 1803 w 2044"/>
              <a:gd name="T39" fmla="*/ 263 h 1662"/>
              <a:gd name="T40" fmla="*/ 2044 w 2044"/>
              <a:gd name="T41" fmla="*/ 197 h 1662"/>
              <a:gd name="T42" fmla="*/ 1835 w 2044"/>
              <a:gd name="T43" fmla="*/ 414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44" h="1662">
                <a:moveTo>
                  <a:pt x="1835" y="414"/>
                </a:moveTo>
                <a:cubicBezTo>
                  <a:pt x="1836" y="432"/>
                  <a:pt x="1836" y="450"/>
                  <a:pt x="1836" y="468"/>
                </a:cubicBezTo>
                <a:cubicBezTo>
                  <a:pt x="1836" y="1023"/>
                  <a:pt x="1414" y="1662"/>
                  <a:pt x="643" y="1662"/>
                </a:cubicBezTo>
                <a:cubicBezTo>
                  <a:pt x="406" y="1662"/>
                  <a:pt x="186" y="1592"/>
                  <a:pt x="0" y="1473"/>
                </a:cubicBezTo>
                <a:cubicBezTo>
                  <a:pt x="33" y="1477"/>
                  <a:pt x="66" y="1479"/>
                  <a:pt x="100" y="1479"/>
                </a:cubicBezTo>
                <a:cubicBezTo>
                  <a:pt x="297" y="1479"/>
                  <a:pt x="477" y="1412"/>
                  <a:pt x="621" y="1299"/>
                </a:cubicBezTo>
                <a:cubicBezTo>
                  <a:pt x="437" y="1296"/>
                  <a:pt x="283" y="1175"/>
                  <a:pt x="229" y="1008"/>
                </a:cubicBezTo>
                <a:cubicBezTo>
                  <a:pt x="255" y="1013"/>
                  <a:pt x="281" y="1016"/>
                  <a:pt x="308" y="1016"/>
                </a:cubicBezTo>
                <a:cubicBezTo>
                  <a:pt x="346" y="1016"/>
                  <a:pt x="383" y="1011"/>
                  <a:pt x="419" y="1001"/>
                </a:cubicBezTo>
                <a:cubicBezTo>
                  <a:pt x="227" y="963"/>
                  <a:pt x="82" y="793"/>
                  <a:pt x="82" y="590"/>
                </a:cubicBezTo>
                <a:cubicBezTo>
                  <a:pt x="82" y="588"/>
                  <a:pt x="82" y="586"/>
                  <a:pt x="82" y="585"/>
                </a:cubicBezTo>
                <a:cubicBezTo>
                  <a:pt x="139" y="616"/>
                  <a:pt x="203" y="635"/>
                  <a:pt x="272" y="637"/>
                </a:cubicBezTo>
                <a:cubicBezTo>
                  <a:pt x="160" y="562"/>
                  <a:pt x="86" y="434"/>
                  <a:pt x="86" y="288"/>
                </a:cubicBezTo>
                <a:cubicBezTo>
                  <a:pt x="86" y="211"/>
                  <a:pt x="106" y="139"/>
                  <a:pt x="142" y="77"/>
                </a:cubicBezTo>
                <a:cubicBezTo>
                  <a:pt x="349" y="331"/>
                  <a:pt x="658" y="498"/>
                  <a:pt x="1007" y="515"/>
                </a:cubicBezTo>
                <a:cubicBezTo>
                  <a:pt x="999" y="485"/>
                  <a:pt x="996" y="453"/>
                  <a:pt x="996" y="420"/>
                </a:cubicBezTo>
                <a:cubicBezTo>
                  <a:pt x="996" y="188"/>
                  <a:pt x="1184" y="0"/>
                  <a:pt x="1415" y="0"/>
                </a:cubicBezTo>
                <a:cubicBezTo>
                  <a:pt x="1536" y="0"/>
                  <a:pt x="1645" y="51"/>
                  <a:pt x="1721" y="133"/>
                </a:cubicBezTo>
                <a:cubicBezTo>
                  <a:pt x="1817" y="114"/>
                  <a:pt x="1906" y="79"/>
                  <a:pt x="1987" y="31"/>
                </a:cubicBezTo>
                <a:cubicBezTo>
                  <a:pt x="1956" y="129"/>
                  <a:pt x="1890" y="211"/>
                  <a:pt x="1803" y="263"/>
                </a:cubicBezTo>
                <a:cubicBezTo>
                  <a:pt x="1888" y="253"/>
                  <a:pt x="1969" y="230"/>
                  <a:pt x="2044" y="197"/>
                </a:cubicBezTo>
                <a:cubicBezTo>
                  <a:pt x="1988" y="281"/>
                  <a:pt x="1917" y="355"/>
                  <a:pt x="1835" y="4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D2FA3B-2437-4E7B-B4D4-7C06FEDF3C54}"/>
              </a:ext>
            </a:extLst>
          </p:cNvPr>
          <p:cNvSpPr/>
          <p:nvPr/>
        </p:nvSpPr>
        <p:spPr>
          <a:xfrm>
            <a:off x="5171878" y="4013901"/>
            <a:ext cx="1047916" cy="994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E0074B06-1B25-4511-94E0-D24383095E4D}"/>
              </a:ext>
            </a:extLst>
          </p:cNvPr>
          <p:cNvSpPr>
            <a:spLocks/>
          </p:cNvSpPr>
          <p:nvPr/>
        </p:nvSpPr>
        <p:spPr bwMode="auto">
          <a:xfrm>
            <a:off x="5304361" y="4189108"/>
            <a:ext cx="782951" cy="643887"/>
          </a:xfrm>
          <a:custGeom>
            <a:avLst/>
            <a:gdLst>
              <a:gd name="T0" fmla="*/ 1835 w 2044"/>
              <a:gd name="T1" fmla="*/ 414 h 1662"/>
              <a:gd name="T2" fmla="*/ 1836 w 2044"/>
              <a:gd name="T3" fmla="*/ 468 h 1662"/>
              <a:gd name="T4" fmla="*/ 643 w 2044"/>
              <a:gd name="T5" fmla="*/ 1662 h 1662"/>
              <a:gd name="T6" fmla="*/ 0 w 2044"/>
              <a:gd name="T7" fmla="*/ 1473 h 1662"/>
              <a:gd name="T8" fmla="*/ 100 w 2044"/>
              <a:gd name="T9" fmla="*/ 1479 h 1662"/>
              <a:gd name="T10" fmla="*/ 621 w 2044"/>
              <a:gd name="T11" fmla="*/ 1299 h 1662"/>
              <a:gd name="T12" fmla="*/ 229 w 2044"/>
              <a:gd name="T13" fmla="*/ 1008 h 1662"/>
              <a:gd name="T14" fmla="*/ 308 w 2044"/>
              <a:gd name="T15" fmla="*/ 1016 h 1662"/>
              <a:gd name="T16" fmla="*/ 419 w 2044"/>
              <a:gd name="T17" fmla="*/ 1001 h 1662"/>
              <a:gd name="T18" fmla="*/ 82 w 2044"/>
              <a:gd name="T19" fmla="*/ 590 h 1662"/>
              <a:gd name="T20" fmla="*/ 82 w 2044"/>
              <a:gd name="T21" fmla="*/ 585 h 1662"/>
              <a:gd name="T22" fmla="*/ 272 w 2044"/>
              <a:gd name="T23" fmla="*/ 637 h 1662"/>
              <a:gd name="T24" fmla="*/ 86 w 2044"/>
              <a:gd name="T25" fmla="*/ 288 h 1662"/>
              <a:gd name="T26" fmla="*/ 142 w 2044"/>
              <a:gd name="T27" fmla="*/ 77 h 1662"/>
              <a:gd name="T28" fmla="*/ 1007 w 2044"/>
              <a:gd name="T29" fmla="*/ 515 h 1662"/>
              <a:gd name="T30" fmla="*/ 996 w 2044"/>
              <a:gd name="T31" fmla="*/ 420 h 1662"/>
              <a:gd name="T32" fmla="*/ 1415 w 2044"/>
              <a:gd name="T33" fmla="*/ 0 h 1662"/>
              <a:gd name="T34" fmla="*/ 1721 w 2044"/>
              <a:gd name="T35" fmla="*/ 133 h 1662"/>
              <a:gd name="T36" fmla="*/ 1987 w 2044"/>
              <a:gd name="T37" fmla="*/ 31 h 1662"/>
              <a:gd name="T38" fmla="*/ 1803 w 2044"/>
              <a:gd name="T39" fmla="*/ 263 h 1662"/>
              <a:gd name="T40" fmla="*/ 2044 w 2044"/>
              <a:gd name="T41" fmla="*/ 197 h 1662"/>
              <a:gd name="T42" fmla="*/ 1835 w 2044"/>
              <a:gd name="T43" fmla="*/ 414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44" h="1662">
                <a:moveTo>
                  <a:pt x="1835" y="414"/>
                </a:moveTo>
                <a:cubicBezTo>
                  <a:pt x="1836" y="432"/>
                  <a:pt x="1836" y="450"/>
                  <a:pt x="1836" y="468"/>
                </a:cubicBezTo>
                <a:cubicBezTo>
                  <a:pt x="1836" y="1023"/>
                  <a:pt x="1414" y="1662"/>
                  <a:pt x="643" y="1662"/>
                </a:cubicBezTo>
                <a:cubicBezTo>
                  <a:pt x="406" y="1662"/>
                  <a:pt x="186" y="1592"/>
                  <a:pt x="0" y="1473"/>
                </a:cubicBezTo>
                <a:cubicBezTo>
                  <a:pt x="33" y="1477"/>
                  <a:pt x="66" y="1479"/>
                  <a:pt x="100" y="1479"/>
                </a:cubicBezTo>
                <a:cubicBezTo>
                  <a:pt x="297" y="1479"/>
                  <a:pt x="477" y="1412"/>
                  <a:pt x="621" y="1299"/>
                </a:cubicBezTo>
                <a:cubicBezTo>
                  <a:pt x="437" y="1296"/>
                  <a:pt x="283" y="1175"/>
                  <a:pt x="229" y="1008"/>
                </a:cubicBezTo>
                <a:cubicBezTo>
                  <a:pt x="255" y="1013"/>
                  <a:pt x="281" y="1016"/>
                  <a:pt x="308" y="1016"/>
                </a:cubicBezTo>
                <a:cubicBezTo>
                  <a:pt x="346" y="1016"/>
                  <a:pt x="383" y="1011"/>
                  <a:pt x="419" y="1001"/>
                </a:cubicBezTo>
                <a:cubicBezTo>
                  <a:pt x="227" y="963"/>
                  <a:pt x="82" y="793"/>
                  <a:pt x="82" y="590"/>
                </a:cubicBezTo>
                <a:cubicBezTo>
                  <a:pt x="82" y="588"/>
                  <a:pt x="82" y="586"/>
                  <a:pt x="82" y="585"/>
                </a:cubicBezTo>
                <a:cubicBezTo>
                  <a:pt x="139" y="616"/>
                  <a:pt x="203" y="635"/>
                  <a:pt x="272" y="637"/>
                </a:cubicBezTo>
                <a:cubicBezTo>
                  <a:pt x="160" y="562"/>
                  <a:pt x="86" y="434"/>
                  <a:pt x="86" y="288"/>
                </a:cubicBezTo>
                <a:cubicBezTo>
                  <a:pt x="86" y="211"/>
                  <a:pt x="106" y="139"/>
                  <a:pt x="142" y="77"/>
                </a:cubicBezTo>
                <a:cubicBezTo>
                  <a:pt x="349" y="331"/>
                  <a:pt x="658" y="498"/>
                  <a:pt x="1007" y="515"/>
                </a:cubicBezTo>
                <a:cubicBezTo>
                  <a:pt x="999" y="485"/>
                  <a:pt x="996" y="453"/>
                  <a:pt x="996" y="420"/>
                </a:cubicBezTo>
                <a:cubicBezTo>
                  <a:pt x="996" y="188"/>
                  <a:pt x="1184" y="0"/>
                  <a:pt x="1415" y="0"/>
                </a:cubicBezTo>
                <a:cubicBezTo>
                  <a:pt x="1536" y="0"/>
                  <a:pt x="1645" y="51"/>
                  <a:pt x="1721" y="133"/>
                </a:cubicBezTo>
                <a:cubicBezTo>
                  <a:pt x="1817" y="114"/>
                  <a:pt x="1906" y="79"/>
                  <a:pt x="1987" y="31"/>
                </a:cubicBezTo>
                <a:cubicBezTo>
                  <a:pt x="1956" y="129"/>
                  <a:pt x="1890" y="211"/>
                  <a:pt x="1803" y="263"/>
                </a:cubicBezTo>
                <a:cubicBezTo>
                  <a:pt x="1888" y="253"/>
                  <a:pt x="1969" y="230"/>
                  <a:pt x="2044" y="197"/>
                </a:cubicBezTo>
                <a:cubicBezTo>
                  <a:pt x="1988" y="281"/>
                  <a:pt x="1917" y="355"/>
                  <a:pt x="1835" y="4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3" name="文本框 1">
            <a:extLst>
              <a:ext uri="{FF2B5EF4-FFF2-40B4-BE49-F238E27FC236}">
                <a16:creationId xmlns:a16="http://schemas.microsoft.com/office/drawing/2014/main" id="{C7B68652-E6E9-4F8B-B985-52918F8BB858}"/>
              </a:ext>
            </a:extLst>
          </p:cNvPr>
          <p:cNvSpPr txBox="1"/>
          <p:nvPr/>
        </p:nvSpPr>
        <p:spPr>
          <a:xfrm>
            <a:off x="6634664" y="2114790"/>
            <a:ext cx="3977549" cy="304698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低保真产品原型与高保真产品原型分别有什么特点</a:t>
            </a:r>
            <a:endParaRPr lang="en-US" altLang="zh-CN" sz="4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90093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1348582" y="-746919"/>
            <a:ext cx="439738" cy="1933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747" name="矩形 22"/>
          <p:cNvSpPr>
            <a:spLocks noChangeArrowheads="1"/>
          </p:cNvSpPr>
          <p:nvPr/>
        </p:nvSpPr>
        <p:spPr bwMode="auto">
          <a:xfrm>
            <a:off x="555625" y="-36513"/>
            <a:ext cx="19732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 sz="2800" dirty="0">
                <a:latin typeface="等线"/>
                <a:ea typeface="等线"/>
              </a:rPr>
              <a:t>BANDWITH</a:t>
            </a:r>
            <a:endParaRPr lang="zh-CN" altLang="en-US" sz="2800" dirty="0">
              <a:latin typeface="等线"/>
              <a:ea typeface="等线"/>
            </a:endParaRPr>
          </a:p>
        </p:txBody>
      </p:sp>
      <p:sp>
        <p:nvSpPr>
          <p:cNvPr id="31" name="文本框 1"/>
          <p:cNvSpPr txBox="1"/>
          <p:nvPr/>
        </p:nvSpPr>
        <p:spPr>
          <a:xfrm>
            <a:off x="1868177" y="1544150"/>
            <a:ext cx="8799823" cy="26776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/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低保真原型设计是对产品</a:t>
            </a:r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/>
                <a:ea typeface="方正兰亭黑简体" pitchFamily="2" charset="-122"/>
              </a:rPr>
              <a:t>较简单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的模拟，它基本停留在产品的</a:t>
            </a:r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/>
                <a:ea typeface="方正兰亭黑简体" pitchFamily="2" charset="-122"/>
              </a:rPr>
              <a:t>外部特征和功能构架</a:t>
            </a:r>
            <a:r>
              <a:rPr lang="zh-CN" altLang="en-US" sz="2400" b="1" dirty="0">
                <a:latin typeface="造字工房悦黑（非商用）常规体"/>
                <a:ea typeface="方正兰亭黑简体" pitchFamily="2" charset="-122"/>
              </a:rPr>
              <a:t>上</a:t>
            </a:r>
            <a:endParaRPr lang="en-US" altLang="zh-CN" sz="2400" b="1" dirty="0">
              <a:latin typeface="造字工房悦黑（非商用）常规体"/>
              <a:ea typeface="方正兰亭黑简体" pitchFamily="2" charset="-122"/>
            </a:endParaRPr>
          </a:p>
          <a:p>
            <a:pPr lvl="0"/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方正兰亭黑简体" pitchFamily="2" charset="-122"/>
            </a:endParaRPr>
          </a:p>
          <a:p>
            <a:pPr lvl="0"/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方正兰亭黑简体" pitchFamily="2" charset="-122"/>
            </a:endParaRPr>
          </a:p>
          <a:p>
            <a:pPr lvl="0"/>
            <a:r>
              <a:rPr lang="zh-CN" altLang="en-US" sz="2400" b="1" dirty="0">
                <a:solidFill>
                  <a:prstClr val="black"/>
                </a:solidFill>
                <a:latin typeface="造字工房悦黑（非商用）常规体"/>
                <a:ea typeface="方正兰亭黑简体" pitchFamily="2" charset="-122"/>
              </a:rPr>
              <a:t>高保真原型设计是</a:t>
            </a:r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/>
                <a:ea typeface="方正兰亭黑简体" pitchFamily="2" charset="-122"/>
              </a:rPr>
              <a:t>高功能性</a:t>
            </a:r>
            <a:r>
              <a:rPr lang="zh-CN" altLang="en-US" sz="2400" b="1" dirty="0">
                <a:solidFill>
                  <a:prstClr val="black"/>
                </a:solidFill>
                <a:latin typeface="造字工房悦黑（非商用）常规体"/>
                <a:ea typeface="方正兰亭黑简体" pitchFamily="2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/>
                <a:ea typeface="方正兰亭黑简体" pitchFamily="2" charset="-122"/>
              </a:rPr>
              <a:t>高互动性</a:t>
            </a:r>
            <a:r>
              <a:rPr lang="zh-CN" altLang="en-US" sz="2400" b="1" dirty="0">
                <a:solidFill>
                  <a:prstClr val="black"/>
                </a:solidFill>
                <a:latin typeface="造字工房悦黑（非商用）常规体"/>
                <a:ea typeface="方正兰亭黑简体" pitchFamily="2" charset="-122"/>
              </a:rPr>
              <a:t>的原型设计。</a:t>
            </a:r>
            <a:endParaRPr lang="en-US" altLang="zh-CN" sz="2400" b="1" dirty="0">
              <a:solidFill>
                <a:prstClr val="black"/>
              </a:solidFill>
              <a:latin typeface="造字工房悦黑（非商用）常规体"/>
              <a:ea typeface="方正兰亭黑简体" pitchFamily="2" charset="-122"/>
            </a:endParaRPr>
          </a:p>
          <a:p>
            <a:pPr lvl="0"/>
            <a:r>
              <a:rPr lang="zh-CN" altLang="en-US" sz="2400" b="1" dirty="0">
                <a:solidFill>
                  <a:prstClr val="black"/>
                </a:solidFill>
                <a:latin typeface="造字工房悦黑（非商用）常规体"/>
                <a:ea typeface="方正兰亭黑简体" pitchFamily="2" charset="-122"/>
              </a:rPr>
              <a:t> 它可以忠实展示产品</a:t>
            </a:r>
            <a:r>
              <a:rPr lang="en-US" altLang="zh-CN" sz="2400" b="1" dirty="0">
                <a:solidFill>
                  <a:prstClr val="black"/>
                </a:solidFill>
                <a:latin typeface="造字工房悦黑（非商用）常规体"/>
                <a:ea typeface="方正兰亭黑简体" pitchFamily="2" charset="-122"/>
              </a:rPr>
              <a:t>/</a:t>
            </a:r>
            <a:r>
              <a:rPr lang="zh-CN" altLang="en-US" sz="2400" b="1" dirty="0">
                <a:solidFill>
                  <a:prstClr val="black"/>
                </a:solidFill>
                <a:latin typeface="造字工房悦黑（非商用）常规体"/>
                <a:ea typeface="方正兰亭黑简体" pitchFamily="2" charset="-122"/>
              </a:rPr>
              <a:t>界面</a:t>
            </a:r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/>
                <a:ea typeface="方正兰亭黑简体" pitchFamily="2" charset="-122"/>
              </a:rPr>
              <a:t>主要或全部的功能</a:t>
            </a:r>
            <a:r>
              <a:rPr lang="zh-CN" altLang="en-US" sz="2400" b="1" dirty="0">
                <a:solidFill>
                  <a:prstClr val="black"/>
                </a:solidFill>
                <a:latin typeface="造字工房悦黑（非商用）常规体"/>
                <a:ea typeface="方正兰亭黑简体" pitchFamily="2" charset="-122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/>
                <a:ea typeface="方正兰亭黑简体" pitchFamily="2" charset="-122"/>
              </a:rPr>
              <a:t>工作流程</a:t>
            </a:r>
            <a:r>
              <a:rPr lang="zh-CN" altLang="en-US" sz="2400" b="1" dirty="0">
                <a:solidFill>
                  <a:prstClr val="black"/>
                </a:solidFill>
                <a:latin typeface="造字工房悦黑（非商用）常规体"/>
                <a:ea typeface="方正兰亭黑简体" pitchFamily="2" charset="-122"/>
              </a:rPr>
              <a:t>，具有完全的互动性。</a:t>
            </a:r>
          </a:p>
        </p:txBody>
      </p:sp>
    </p:spTree>
    <p:extLst>
      <p:ext uri="{BB962C8B-B14F-4D97-AF65-F5344CB8AC3E}">
        <p14:creationId xmlns:p14="http://schemas.microsoft.com/office/powerpoint/2010/main" val="306056428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1348582" y="-746919"/>
            <a:ext cx="439738" cy="1933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747" name="矩形 22"/>
          <p:cNvSpPr>
            <a:spLocks noChangeArrowheads="1"/>
          </p:cNvSpPr>
          <p:nvPr/>
        </p:nvSpPr>
        <p:spPr bwMode="auto">
          <a:xfrm>
            <a:off x="555625" y="-36513"/>
            <a:ext cx="19732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 sz="2800" dirty="0">
                <a:latin typeface="等线"/>
                <a:ea typeface="等线"/>
              </a:rPr>
              <a:t>BANDWITH</a:t>
            </a:r>
            <a:endParaRPr lang="zh-CN" altLang="en-US" sz="2800" dirty="0">
              <a:latin typeface="等线"/>
              <a:ea typeface="等线"/>
            </a:endParaRPr>
          </a:p>
        </p:txBody>
      </p:sp>
      <p:sp>
        <p:nvSpPr>
          <p:cNvPr id="31" name="文本框 1"/>
          <p:cNvSpPr txBox="1"/>
          <p:nvPr/>
        </p:nvSpPr>
        <p:spPr>
          <a:xfrm>
            <a:off x="1836092" y="2506676"/>
            <a:ext cx="3977549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问题三</a:t>
            </a:r>
          </a:p>
        </p:txBody>
      </p:sp>
      <p:sp>
        <p:nvSpPr>
          <p:cNvPr id="34" name="文本框 6"/>
          <p:cNvSpPr txBox="1"/>
          <p:nvPr/>
        </p:nvSpPr>
        <p:spPr>
          <a:xfrm>
            <a:off x="720873" y="1534767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endParaRPr lang="zh-CN" altLang="en-US" sz="23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7"/>
          <p:cNvSpPr txBox="1"/>
          <p:nvPr/>
        </p:nvSpPr>
        <p:spPr>
          <a:xfrm rot="10800000">
            <a:off x="3824866" y="1900670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endParaRPr lang="zh-CN" altLang="en-US" sz="23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>
            <a:off x="6647107" y="4189108"/>
            <a:ext cx="782951" cy="643887"/>
          </a:xfrm>
          <a:custGeom>
            <a:avLst/>
            <a:gdLst>
              <a:gd name="T0" fmla="*/ 1835 w 2044"/>
              <a:gd name="T1" fmla="*/ 414 h 1662"/>
              <a:gd name="T2" fmla="*/ 1836 w 2044"/>
              <a:gd name="T3" fmla="*/ 468 h 1662"/>
              <a:gd name="T4" fmla="*/ 643 w 2044"/>
              <a:gd name="T5" fmla="*/ 1662 h 1662"/>
              <a:gd name="T6" fmla="*/ 0 w 2044"/>
              <a:gd name="T7" fmla="*/ 1473 h 1662"/>
              <a:gd name="T8" fmla="*/ 100 w 2044"/>
              <a:gd name="T9" fmla="*/ 1479 h 1662"/>
              <a:gd name="T10" fmla="*/ 621 w 2044"/>
              <a:gd name="T11" fmla="*/ 1299 h 1662"/>
              <a:gd name="T12" fmla="*/ 229 w 2044"/>
              <a:gd name="T13" fmla="*/ 1008 h 1662"/>
              <a:gd name="T14" fmla="*/ 308 w 2044"/>
              <a:gd name="T15" fmla="*/ 1016 h 1662"/>
              <a:gd name="T16" fmla="*/ 419 w 2044"/>
              <a:gd name="T17" fmla="*/ 1001 h 1662"/>
              <a:gd name="T18" fmla="*/ 82 w 2044"/>
              <a:gd name="T19" fmla="*/ 590 h 1662"/>
              <a:gd name="T20" fmla="*/ 82 w 2044"/>
              <a:gd name="T21" fmla="*/ 585 h 1662"/>
              <a:gd name="T22" fmla="*/ 272 w 2044"/>
              <a:gd name="T23" fmla="*/ 637 h 1662"/>
              <a:gd name="T24" fmla="*/ 86 w 2044"/>
              <a:gd name="T25" fmla="*/ 288 h 1662"/>
              <a:gd name="T26" fmla="*/ 142 w 2044"/>
              <a:gd name="T27" fmla="*/ 77 h 1662"/>
              <a:gd name="T28" fmla="*/ 1007 w 2044"/>
              <a:gd name="T29" fmla="*/ 515 h 1662"/>
              <a:gd name="T30" fmla="*/ 996 w 2044"/>
              <a:gd name="T31" fmla="*/ 420 h 1662"/>
              <a:gd name="T32" fmla="*/ 1415 w 2044"/>
              <a:gd name="T33" fmla="*/ 0 h 1662"/>
              <a:gd name="T34" fmla="*/ 1721 w 2044"/>
              <a:gd name="T35" fmla="*/ 133 h 1662"/>
              <a:gd name="T36" fmla="*/ 1987 w 2044"/>
              <a:gd name="T37" fmla="*/ 31 h 1662"/>
              <a:gd name="T38" fmla="*/ 1803 w 2044"/>
              <a:gd name="T39" fmla="*/ 263 h 1662"/>
              <a:gd name="T40" fmla="*/ 2044 w 2044"/>
              <a:gd name="T41" fmla="*/ 197 h 1662"/>
              <a:gd name="T42" fmla="*/ 1835 w 2044"/>
              <a:gd name="T43" fmla="*/ 414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44" h="1662">
                <a:moveTo>
                  <a:pt x="1835" y="414"/>
                </a:moveTo>
                <a:cubicBezTo>
                  <a:pt x="1836" y="432"/>
                  <a:pt x="1836" y="450"/>
                  <a:pt x="1836" y="468"/>
                </a:cubicBezTo>
                <a:cubicBezTo>
                  <a:pt x="1836" y="1023"/>
                  <a:pt x="1414" y="1662"/>
                  <a:pt x="643" y="1662"/>
                </a:cubicBezTo>
                <a:cubicBezTo>
                  <a:pt x="406" y="1662"/>
                  <a:pt x="186" y="1592"/>
                  <a:pt x="0" y="1473"/>
                </a:cubicBezTo>
                <a:cubicBezTo>
                  <a:pt x="33" y="1477"/>
                  <a:pt x="66" y="1479"/>
                  <a:pt x="100" y="1479"/>
                </a:cubicBezTo>
                <a:cubicBezTo>
                  <a:pt x="297" y="1479"/>
                  <a:pt x="477" y="1412"/>
                  <a:pt x="621" y="1299"/>
                </a:cubicBezTo>
                <a:cubicBezTo>
                  <a:pt x="437" y="1296"/>
                  <a:pt x="283" y="1175"/>
                  <a:pt x="229" y="1008"/>
                </a:cubicBezTo>
                <a:cubicBezTo>
                  <a:pt x="255" y="1013"/>
                  <a:pt x="281" y="1016"/>
                  <a:pt x="308" y="1016"/>
                </a:cubicBezTo>
                <a:cubicBezTo>
                  <a:pt x="346" y="1016"/>
                  <a:pt x="383" y="1011"/>
                  <a:pt x="419" y="1001"/>
                </a:cubicBezTo>
                <a:cubicBezTo>
                  <a:pt x="227" y="963"/>
                  <a:pt x="82" y="793"/>
                  <a:pt x="82" y="590"/>
                </a:cubicBezTo>
                <a:cubicBezTo>
                  <a:pt x="82" y="588"/>
                  <a:pt x="82" y="586"/>
                  <a:pt x="82" y="585"/>
                </a:cubicBezTo>
                <a:cubicBezTo>
                  <a:pt x="139" y="616"/>
                  <a:pt x="203" y="635"/>
                  <a:pt x="272" y="637"/>
                </a:cubicBezTo>
                <a:cubicBezTo>
                  <a:pt x="160" y="562"/>
                  <a:pt x="86" y="434"/>
                  <a:pt x="86" y="288"/>
                </a:cubicBezTo>
                <a:cubicBezTo>
                  <a:pt x="86" y="211"/>
                  <a:pt x="106" y="139"/>
                  <a:pt x="142" y="77"/>
                </a:cubicBezTo>
                <a:cubicBezTo>
                  <a:pt x="349" y="331"/>
                  <a:pt x="658" y="498"/>
                  <a:pt x="1007" y="515"/>
                </a:cubicBezTo>
                <a:cubicBezTo>
                  <a:pt x="999" y="485"/>
                  <a:pt x="996" y="453"/>
                  <a:pt x="996" y="420"/>
                </a:cubicBezTo>
                <a:cubicBezTo>
                  <a:pt x="996" y="188"/>
                  <a:pt x="1184" y="0"/>
                  <a:pt x="1415" y="0"/>
                </a:cubicBezTo>
                <a:cubicBezTo>
                  <a:pt x="1536" y="0"/>
                  <a:pt x="1645" y="51"/>
                  <a:pt x="1721" y="133"/>
                </a:cubicBezTo>
                <a:cubicBezTo>
                  <a:pt x="1817" y="114"/>
                  <a:pt x="1906" y="79"/>
                  <a:pt x="1987" y="31"/>
                </a:cubicBezTo>
                <a:cubicBezTo>
                  <a:pt x="1956" y="129"/>
                  <a:pt x="1890" y="211"/>
                  <a:pt x="1803" y="263"/>
                </a:cubicBezTo>
                <a:cubicBezTo>
                  <a:pt x="1888" y="253"/>
                  <a:pt x="1969" y="230"/>
                  <a:pt x="2044" y="197"/>
                </a:cubicBezTo>
                <a:cubicBezTo>
                  <a:pt x="1988" y="281"/>
                  <a:pt x="1917" y="355"/>
                  <a:pt x="1835" y="4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D2FA3B-2437-4E7B-B4D4-7C06FEDF3C54}"/>
              </a:ext>
            </a:extLst>
          </p:cNvPr>
          <p:cNvSpPr/>
          <p:nvPr/>
        </p:nvSpPr>
        <p:spPr>
          <a:xfrm>
            <a:off x="5171878" y="4013901"/>
            <a:ext cx="1047916" cy="994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E0074B06-1B25-4511-94E0-D24383095E4D}"/>
              </a:ext>
            </a:extLst>
          </p:cNvPr>
          <p:cNvSpPr>
            <a:spLocks/>
          </p:cNvSpPr>
          <p:nvPr/>
        </p:nvSpPr>
        <p:spPr bwMode="auto">
          <a:xfrm>
            <a:off x="5304361" y="4189108"/>
            <a:ext cx="782951" cy="643887"/>
          </a:xfrm>
          <a:custGeom>
            <a:avLst/>
            <a:gdLst>
              <a:gd name="T0" fmla="*/ 1835 w 2044"/>
              <a:gd name="T1" fmla="*/ 414 h 1662"/>
              <a:gd name="T2" fmla="*/ 1836 w 2044"/>
              <a:gd name="T3" fmla="*/ 468 h 1662"/>
              <a:gd name="T4" fmla="*/ 643 w 2044"/>
              <a:gd name="T5" fmla="*/ 1662 h 1662"/>
              <a:gd name="T6" fmla="*/ 0 w 2044"/>
              <a:gd name="T7" fmla="*/ 1473 h 1662"/>
              <a:gd name="T8" fmla="*/ 100 w 2044"/>
              <a:gd name="T9" fmla="*/ 1479 h 1662"/>
              <a:gd name="T10" fmla="*/ 621 w 2044"/>
              <a:gd name="T11" fmla="*/ 1299 h 1662"/>
              <a:gd name="T12" fmla="*/ 229 w 2044"/>
              <a:gd name="T13" fmla="*/ 1008 h 1662"/>
              <a:gd name="T14" fmla="*/ 308 w 2044"/>
              <a:gd name="T15" fmla="*/ 1016 h 1662"/>
              <a:gd name="T16" fmla="*/ 419 w 2044"/>
              <a:gd name="T17" fmla="*/ 1001 h 1662"/>
              <a:gd name="T18" fmla="*/ 82 w 2044"/>
              <a:gd name="T19" fmla="*/ 590 h 1662"/>
              <a:gd name="T20" fmla="*/ 82 w 2044"/>
              <a:gd name="T21" fmla="*/ 585 h 1662"/>
              <a:gd name="T22" fmla="*/ 272 w 2044"/>
              <a:gd name="T23" fmla="*/ 637 h 1662"/>
              <a:gd name="T24" fmla="*/ 86 w 2044"/>
              <a:gd name="T25" fmla="*/ 288 h 1662"/>
              <a:gd name="T26" fmla="*/ 142 w 2044"/>
              <a:gd name="T27" fmla="*/ 77 h 1662"/>
              <a:gd name="T28" fmla="*/ 1007 w 2044"/>
              <a:gd name="T29" fmla="*/ 515 h 1662"/>
              <a:gd name="T30" fmla="*/ 996 w 2044"/>
              <a:gd name="T31" fmla="*/ 420 h 1662"/>
              <a:gd name="T32" fmla="*/ 1415 w 2044"/>
              <a:gd name="T33" fmla="*/ 0 h 1662"/>
              <a:gd name="T34" fmla="*/ 1721 w 2044"/>
              <a:gd name="T35" fmla="*/ 133 h 1662"/>
              <a:gd name="T36" fmla="*/ 1987 w 2044"/>
              <a:gd name="T37" fmla="*/ 31 h 1662"/>
              <a:gd name="T38" fmla="*/ 1803 w 2044"/>
              <a:gd name="T39" fmla="*/ 263 h 1662"/>
              <a:gd name="T40" fmla="*/ 2044 w 2044"/>
              <a:gd name="T41" fmla="*/ 197 h 1662"/>
              <a:gd name="T42" fmla="*/ 1835 w 2044"/>
              <a:gd name="T43" fmla="*/ 414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44" h="1662">
                <a:moveTo>
                  <a:pt x="1835" y="414"/>
                </a:moveTo>
                <a:cubicBezTo>
                  <a:pt x="1836" y="432"/>
                  <a:pt x="1836" y="450"/>
                  <a:pt x="1836" y="468"/>
                </a:cubicBezTo>
                <a:cubicBezTo>
                  <a:pt x="1836" y="1023"/>
                  <a:pt x="1414" y="1662"/>
                  <a:pt x="643" y="1662"/>
                </a:cubicBezTo>
                <a:cubicBezTo>
                  <a:pt x="406" y="1662"/>
                  <a:pt x="186" y="1592"/>
                  <a:pt x="0" y="1473"/>
                </a:cubicBezTo>
                <a:cubicBezTo>
                  <a:pt x="33" y="1477"/>
                  <a:pt x="66" y="1479"/>
                  <a:pt x="100" y="1479"/>
                </a:cubicBezTo>
                <a:cubicBezTo>
                  <a:pt x="297" y="1479"/>
                  <a:pt x="477" y="1412"/>
                  <a:pt x="621" y="1299"/>
                </a:cubicBezTo>
                <a:cubicBezTo>
                  <a:pt x="437" y="1296"/>
                  <a:pt x="283" y="1175"/>
                  <a:pt x="229" y="1008"/>
                </a:cubicBezTo>
                <a:cubicBezTo>
                  <a:pt x="255" y="1013"/>
                  <a:pt x="281" y="1016"/>
                  <a:pt x="308" y="1016"/>
                </a:cubicBezTo>
                <a:cubicBezTo>
                  <a:pt x="346" y="1016"/>
                  <a:pt x="383" y="1011"/>
                  <a:pt x="419" y="1001"/>
                </a:cubicBezTo>
                <a:cubicBezTo>
                  <a:pt x="227" y="963"/>
                  <a:pt x="82" y="793"/>
                  <a:pt x="82" y="590"/>
                </a:cubicBezTo>
                <a:cubicBezTo>
                  <a:pt x="82" y="588"/>
                  <a:pt x="82" y="586"/>
                  <a:pt x="82" y="585"/>
                </a:cubicBezTo>
                <a:cubicBezTo>
                  <a:pt x="139" y="616"/>
                  <a:pt x="203" y="635"/>
                  <a:pt x="272" y="637"/>
                </a:cubicBezTo>
                <a:cubicBezTo>
                  <a:pt x="160" y="562"/>
                  <a:pt x="86" y="434"/>
                  <a:pt x="86" y="288"/>
                </a:cubicBezTo>
                <a:cubicBezTo>
                  <a:pt x="86" y="211"/>
                  <a:pt x="106" y="139"/>
                  <a:pt x="142" y="77"/>
                </a:cubicBezTo>
                <a:cubicBezTo>
                  <a:pt x="349" y="331"/>
                  <a:pt x="658" y="498"/>
                  <a:pt x="1007" y="515"/>
                </a:cubicBezTo>
                <a:cubicBezTo>
                  <a:pt x="999" y="485"/>
                  <a:pt x="996" y="453"/>
                  <a:pt x="996" y="420"/>
                </a:cubicBezTo>
                <a:cubicBezTo>
                  <a:pt x="996" y="188"/>
                  <a:pt x="1184" y="0"/>
                  <a:pt x="1415" y="0"/>
                </a:cubicBezTo>
                <a:cubicBezTo>
                  <a:pt x="1536" y="0"/>
                  <a:pt x="1645" y="51"/>
                  <a:pt x="1721" y="133"/>
                </a:cubicBezTo>
                <a:cubicBezTo>
                  <a:pt x="1817" y="114"/>
                  <a:pt x="1906" y="79"/>
                  <a:pt x="1987" y="31"/>
                </a:cubicBezTo>
                <a:cubicBezTo>
                  <a:pt x="1956" y="129"/>
                  <a:pt x="1890" y="211"/>
                  <a:pt x="1803" y="263"/>
                </a:cubicBezTo>
                <a:cubicBezTo>
                  <a:pt x="1888" y="253"/>
                  <a:pt x="1969" y="230"/>
                  <a:pt x="2044" y="197"/>
                </a:cubicBezTo>
                <a:cubicBezTo>
                  <a:pt x="1988" y="281"/>
                  <a:pt x="1917" y="355"/>
                  <a:pt x="1835" y="4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2" name="文本框 1">
            <a:extLst>
              <a:ext uri="{FF2B5EF4-FFF2-40B4-BE49-F238E27FC236}">
                <a16:creationId xmlns:a16="http://schemas.microsoft.com/office/drawing/2014/main" id="{745815A8-A889-4085-867F-EA97A51175B0}"/>
              </a:ext>
            </a:extLst>
          </p:cNvPr>
          <p:cNvSpPr txBox="1"/>
          <p:nvPr/>
        </p:nvSpPr>
        <p:spPr>
          <a:xfrm>
            <a:off x="6661011" y="2552843"/>
            <a:ext cx="3977549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界面原型的基本要求（</a:t>
            </a:r>
            <a:r>
              <a:rPr lang="en-US" altLang="zh-CN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个）</a:t>
            </a:r>
          </a:p>
        </p:txBody>
      </p:sp>
    </p:spTree>
    <p:extLst>
      <p:ext uri="{BB962C8B-B14F-4D97-AF65-F5344CB8AC3E}">
        <p14:creationId xmlns:p14="http://schemas.microsoft.com/office/powerpoint/2010/main" val="25300172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1348582" y="-746919"/>
            <a:ext cx="439738" cy="1933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747" name="矩形 22"/>
          <p:cNvSpPr>
            <a:spLocks noChangeArrowheads="1"/>
          </p:cNvSpPr>
          <p:nvPr/>
        </p:nvSpPr>
        <p:spPr bwMode="auto">
          <a:xfrm>
            <a:off x="555625" y="-36513"/>
            <a:ext cx="19732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 sz="2800" dirty="0">
                <a:latin typeface="等线"/>
                <a:ea typeface="等线"/>
              </a:rPr>
              <a:t>BANDWITH</a:t>
            </a:r>
            <a:endParaRPr lang="zh-CN" altLang="en-US" sz="2800" dirty="0">
              <a:latin typeface="等线"/>
              <a:ea typeface="等线"/>
            </a:endParaRPr>
          </a:p>
        </p:txBody>
      </p:sp>
      <p:sp>
        <p:nvSpPr>
          <p:cNvPr id="31" name="文本框 1"/>
          <p:cNvSpPr txBox="1"/>
          <p:nvPr/>
        </p:nvSpPr>
        <p:spPr>
          <a:xfrm>
            <a:off x="1868177" y="1544150"/>
            <a:ext cx="8799823" cy="25853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/>
            <a:r>
              <a:rPr lang="zh-CN" altLang="en-US" sz="5400" b="1" dirty="0">
                <a:latin typeface="造字工房悦黑（非商用）常规体"/>
                <a:ea typeface="方正兰亭黑简体" pitchFamily="2" charset="-122"/>
              </a:rPr>
              <a:t>答案：</a:t>
            </a:r>
            <a:r>
              <a:rPr lang="en-US" altLang="zh-CN" sz="5400" b="1" dirty="0">
                <a:latin typeface="造字工房悦黑（非商用）常规体"/>
                <a:ea typeface="方正兰亭黑简体" pitchFamily="2" charset="-122"/>
              </a:rPr>
              <a:t>1.</a:t>
            </a:r>
            <a:r>
              <a:rPr lang="zh-CN" altLang="en-US" sz="5400" b="1" dirty="0">
                <a:latin typeface="造字工房悦黑（非商用）常规体"/>
                <a:ea typeface="方正兰亭黑简体" pitchFamily="2" charset="-122"/>
              </a:rPr>
              <a:t>完整展示用例功能</a:t>
            </a:r>
          </a:p>
          <a:p>
            <a:pPr lvl="0"/>
            <a:r>
              <a:rPr lang="zh-CN" altLang="en-US" sz="5400" b="1" dirty="0">
                <a:latin typeface="造字工房悦黑（非商用）常规体"/>
                <a:ea typeface="方正兰亭黑简体" pitchFamily="2" charset="-122"/>
              </a:rPr>
              <a:t>          </a:t>
            </a:r>
            <a:r>
              <a:rPr lang="en-US" altLang="zh-CN" sz="5400" b="1" dirty="0">
                <a:latin typeface="造字工房悦黑（非商用）常规体"/>
                <a:ea typeface="方正兰亭黑简体" pitchFamily="2" charset="-122"/>
              </a:rPr>
              <a:t>2.</a:t>
            </a:r>
            <a:r>
              <a:rPr lang="zh-CN" altLang="en-US" sz="5400" b="1" dirty="0">
                <a:latin typeface="造字工房悦黑（非商用）常规体"/>
                <a:ea typeface="方正兰亭黑简体" pitchFamily="2" charset="-122"/>
              </a:rPr>
              <a:t>界面美观</a:t>
            </a:r>
          </a:p>
          <a:p>
            <a:pPr lvl="0"/>
            <a:r>
              <a:rPr lang="zh-CN" altLang="en-US" sz="5400" b="1" dirty="0">
                <a:latin typeface="造字工房悦黑（非商用）常规体"/>
                <a:ea typeface="方正兰亭黑简体" pitchFamily="2" charset="-122"/>
              </a:rPr>
              <a:t>          </a:t>
            </a:r>
            <a:r>
              <a:rPr lang="en-US" altLang="zh-CN" sz="5400" b="1" dirty="0">
                <a:latin typeface="造字工房悦黑（非商用）常规体"/>
                <a:ea typeface="方正兰亭黑简体" pitchFamily="2" charset="-122"/>
              </a:rPr>
              <a:t>3.</a:t>
            </a:r>
            <a:r>
              <a:rPr lang="zh-CN" altLang="en-US" sz="5400" b="1" dirty="0">
                <a:latin typeface="造字工房悦黑（非商用）常规体"/>
                <a:ea typeface="方正兰亭黑简体" pitchFamily="2" charset="-122"/>
              </a:rPr>
              <a:t>有交互性</a:t>
            </a:r>
          </a:p>
        </p:txBody>
      </p:sp>
    </p:spTree>
    <p:extLst>
      <p:ext uri="{BB962C8B-B14F-4D97-AF65-F5344CB8AC3E}">
        <p14:creationId xmlns:p14="http://schemas.microsoft.com/office/powerpoint/2010/main" val="1278018413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5597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5400000">
            <a:off x="1348582" y="-746919"/>
            <a:ext cx="439738" cy="1933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/>
          </a:p>
        </p:txBody>
      </p:sp>
      <p:grpSp>
        <p:nvGrpSpPr>
          <p:cNvPr id="11" name="组合 10"/>
          <p:cNvGrpSpPr/>
          <p:nvPr/>
        </p:nvGrpSpPr>
        <p:grpSpPr>
          <a:xfrm>
            <a:off x="876968" y="1620855"/>
            <a:ext cx="5562087" cy="4808679"/>
            <a:chOff x="981075" y="1103880"/>
            <a:chExt cx="5562087" cy="4808679"/>
          </a:xfrm>
        </p:grpSpPr>
        <p:grpSp>
          <p:nvGrpSpPr>
            <p:cNvPr id="12" name="组合 11"/>
            <p:cNvGrpSpPr/>
            <p:nvPr/>
          </p:nvGrpSpPr>
          <p:grpSpPr>
            <a:xfrm>
              <a:off x="981075" y="1103880"/>
              <a:ext cx="5010150" cy="4808679"/>
              <a:chOff x="1219200" y="980055"/>
              <a:chExt cx="5010150" cy="4808679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1219200" y="1071033"/>
                <a:ext cx="1549400" cy="471770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方正兰亭黑简体" pitchFamily="2" charset="-122"/>
                  <a:ea typeface="方正兰亭黑简体" pitchFamily="2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768600" y="980055"/>
                <a:ext cx="3460750" cy="4715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方正兰亭黑简体" pitchFamily="2" charset="-122"/>
                  <a:ea typeface="方正兰亭黑简体" pitchFamily="2" charset="-122"/>
                </a:endParaRPr>
              </a:p>
            </p:txBody>
          </p:sp>
        </p:grpSp>
        <p:sp>
          <p:nvSpPr>
            <p:cNvPr id="13" name="文本框 7"/>
            <p:cNvSpPr txBox="1"/>
            <p:nvPr/>
          </p:nvSpPr>
          <p:spPr>
            <a:xfrm>
              <a:off x="2632995" y="2755082"/>
              <a:ext cx="39101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latin typeface="方正兰亭黑简体" pitchFamily="2" charset="-122"/>
                  <a:ea typeface="方正兰亭黑简体" pitchFamily="2" charset="-122"/>
                </a:rPr>
                <a:t>参考文献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5597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5400000">
            <a:off x="1348582" y="-746919"/>
            <a:ext cx="439738" cy="1933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28EDCF-8DAF-4679-A430-5378D14147EC}"/>
              </a:ext>
            </a:extLst>
          </p:cNvPr>
          <p:cNvSpPr txBox="1"/>
          <p:nvPr/>
        </p:nvSpPr>
        <p:spPr>
          <a:xfrm>
            <a:off x="304800" y="798774"/>
            <a:ext cx="10626627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zh-CN" altLang="zh-CN" sz="2800" b="1" dirty="0"/>
              <a:t>资料引用</a:t>
            </a:r>
            <a:r>
              <a:rPr lang="en-US" altLang="zh-CN" sz="2800" b="1" dirty="0"/>
              <a:t>1</a:t>
            </a:r>
            <a:r>
              <a:rPr lang="zh-CN" altLang="zh-CN" sz="2800" b="1" dirty="0"/>
              <a:t>：</a:t>
            </a:r>
            <a:r>
              <a:rPr lang="en-US" altLang="zh-CN" sz="2800" b="1" dirty="0"/>
              <a:t>CSDN</a:t>
            </a:r>
            <a:r>
              <a:rPr lang="zh-CN" altLang="zh-CN" sz="2800" b="1" dirty="0"/>
              <a:t>：原型界面简介</a:t>
            </a:r>
          </a:p>
          <a:p>
            <a:pPr fontAlgn="t"/>
            <a:r>
              <a:rPr lang="en-US" altLang="zh-CN" sz="2800" b="1" dirty="0"/>
              <a:t>https://blog.csdn.net/htx_helloworld/article/details/39647517</a:t>
            </a:r>
            <a:endParaRPr lang="zh-CN" altLang="zh-CN" sz="2800" b="1" dirty="0"/>
          </a:p>
          <a:p>
            <a:pPr fontAlgn="t"/>
            <a:r>
              <a:rPr lang="en-US" altLang="zh-CN" sz="2800" b="1" dirty="0"/>
              <a:t>2014/09/28</a:t>
            </a:r>
          </a:p>
          <a:p>
            <a:pPr fontAlgn="t"/>
            <a:r>
              <a:rPr lang="zh-CN" altLang="zh-CN" sz="2800" b="1" dirty="0"/>
              <a:t>资料引用</a:t>
            </a:r>
            <a:r>
              <a:rPr lang="en-US" altLang="zh-CN" sz="2800" b="1" dirty="0"/>
              <a:t>2</a:t>
            </a:r>
            <a:r>
              <a:rPr lang="zh-CN" altLang="zh-CN" sz="2800" b="1" dirty="0"/>
              <a:t>：产品设计流程系列：如何进行原型设计</a:t>
            </a:r>
            <a:endParaRPr lang="en-US" altLang="zh-CN" sz="2800" b="1" dirty="0"/>
          </a:p>
          <a:p>
            <a:pPr fontAlgn="t"/>
            <a:r>
              <a:rPr lang="en-US" altLang="zh-CN" sz="2800" b="1" dirty="0"/>
              <a:t>https://www.woshipm.com/rp/435751.html</a:t>
            </a:r>
            <a:endParaRPr lang="zh-CN" altLang="zh-CN" sz="2800" b="1" dirty="0"/>
          </a:p>
          <a:p>
            <a:pPr fontAlgn="t"/>
            <a:r>
              <a:rPr lang="en-US" altLang="zh-CN" sz="2800" b="1" dirty="0"/>
              <a:t>2016/10/27</a:t>
            </a:r>
          </a:p>
          <a:p>
            <a:pPr fontAlgn="t"/>
            <a:r>
              <a:rPr lang="zh-CN" altLang="zh-CN" sz="2800" b="1" dirty="0"/>
              <a:t>资料引用</a:t>
            </a:r>
            <a:r>
              <a:rPr lang="en-US" altLang="zh-CN" sz="2800" b="1" dirty="0"/>
              <a:t>3</a:t>
            </a:r>
            <a:r>
              <a:rPr lang="zh-CN" altLang="zh-CN" sz="2800" b="1" dirty="0"/>
              <a:t>：</a:t>
            </a:r>
            <a:r>
              <a:rPr lang="zh-CN" altLang="en-US" sz="2800" b="1" dirty="0"/>
              <a:t>百度百科：</a:t>
            </a:r>
            <a:r>
              <a:rPr lang="en-US" altLang="zh-CN" sz="2800" b="1" dirty="0" err="1"/>
              <a:t>axure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rp</a:t>
            </a:r>
            <a:endParaRPr lang="zh-CN" altLang="zh-CN" sz="2800" b="1" dirty="0"/>
          </a:p>
          <a:p>
            <a:pPr fontAlgn="t"/>
            <a:r>
              <a:rPr lang="en-US" altLang="zh-CN" sz="2800" b="1" dirty="0"/>
              <a:t>https://baike.baidu.com/item/axure%20rp/9653646?fr=aladdin</a:t>
            </a:r>
          </a:p>
          <a:p>
            <a:pPr fontAlgn="t"/>
            <a:r>
              <a:rPr lang="en-US" altLang="zh-CN" sz="2800" b="1" dirty="0"/>
              <a:t>2017/08/11</a:t>
            </a:r>
          </a:p>
          <a:p>
            <a:pPr fontAlgn="t"/>
            <a:r>
              <a:rPr lang="zh-CN" altLang="zh-CN" sz="2800" b="1" dirty="0"/>
              <a:t>资料引用</a:t>
            </a:r>
            <a:r>
              <a:rPr lang="en-US" altLang="zh-CN" sz="2800" b="1" dirty="0"/>
              <a:t>4</a:t>
            </a:r>
            <a:r>
              <a:rPr lang="zh-CN" altLang="zh-CN" sz="2800" b="1" dirty="0"/>
              <a:t>：</a:t>
            </a:r>
            <a:r>
              <a:rPr lang="zh-CN" altLang="en-US" sz="2800" b="1" dirty="0"/>
              <a:t>百度百科：墨刀</a:t>
            </a:r>
            <a:endParaRPr lang="en-US" altLang="zh-CN" sz="2800" b="1" dirty="0"/>
          </a:p>
          <a:p>
            <a:pPr fontAlgn="t"/>
            <a:r>
              <a:rPr lang="en-US" altLang="zh-CN" sz="2800" b="1" dirty="0"/>
              <a:t>https://baike.baidu.com/item/%E5%A2%A8%E5%88%80</a:t>
            </a:r>
          </a:p>
          <a:p>
            <a:pPr fontAlgn="t"/>
            <a:r>
              <a:rPr lang="en-US" altLang="zh-CN" sz="2800" b="1" dirty="0"/>
              <a:t>2018/04/19</a:t>
            </a:r>
            <a:endParaRPr lang="zh-CN" altLang="zh-CN" sz="2800" b="1" dirty="0"/>
          </a:p>
          <a:p>
            <a:pPr fontAlgn="t"/>
            <a:endParaRPr lang="zh-CN" altLang="zh-CN" sz="2800" b="1" dirty="0"/>
          </a:p>
          <a:p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76175154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1584324" y="-688628"/>
            <a:ext cx="439738" cy="1933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3179848" y="2195963"/>
            <a:ext cx="2716212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altLang="zh-CN" sz="1200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叶忠杰收集资料，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82</a:t>
            </a:r>
          </a:p>
          <a:p>
            <a:endParaRPr lang="en-US" altLang="zh-CN" sz="1200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3179848" y="3682014"/>
            <a:ext cx="2716212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李俊收集资料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83</a:t>
            </a: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6646336" y="3682014"/>
            <a:ext cx="2716213" cy="8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夏昌灏收集资料，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制作，最终演示，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85</a:t>
            </a: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2576429" y="2551714"/>
            <a:ext cx="538163" cy="538162"/>
            <a:chOff x="4870151" y="2570251"/>
            <a:chExt cx="538709" cy="538709"/>
          </a:xfrm>
        </p:grpSpPr>
        <p:sp>
          <p:nvSpPr>
            <p:cNvPr id="11" name="矩形 10"/>
            <p:cNvSpPr/>
            <p:nvPr/>
          </p:nvSpPr>
          <p:spPr>
            <a:xfrm>
              <a:off x="4870151" y="2570251"/>
              <a:ext cx="538709" cy="5387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800" dirty="0"/>
            </a:p>
          </p:txBody>
        </p:sp>
        <p:grpSp>
          <p:nvGrpSpPr>
            <p:cNvPr id="30763" name="Group 101"/>
            <p:cNvGrpSpPr>
              <a:grpSpLocks/>
            </p:cNvGrpSpPr>
            <p:nvPr/>
          </p:nvGrpSpPr>
          <p:grpSpPr bwMode="auto">
            <a:xfrm>
              <a:off x="4993784" y="2661805"/>
              <a:ext cx="288925" cy="355600"/>
              <a:chOff x="1543" y="2379"/>
              <a:chExt cx="156" cy="192"/>
            </a:xfrm>
          </p:grpSpPr>
          <p:sp>
            <p:nvSpPr>
              <p:cNvPr id="30764" name="Freeform 70"/>
              <p:cNvSpPr>
                <a:spLocks/>
              </p:cNvSpPr>
              <p:nvPr/>
            </p:nvSpPr>
            <p:spPr bwMode="auto">
              <a:xfrm>
                <a:off x="1549" y="2515"/>
                <a:ext cx="144" cy="24"/>
              </a:xfrm>
              <a:custGeom>
                <a:avLst/>
                <a:gdLst>
                  <a:gd name="T0" fmla="*/ 4608 w 72"/>
                  <a:gd name="T1" fmla="*/ 384 h 12"/>
                  <a:gd name="T2" fmla="*/ 4096 w 72"/>
                  <a:gd name="T3" fmla="*/ 768 h 12"/>
                  <a:gd name="T4" fmla="*/ 512 w 72"/>
                  <a:gd name="T5" fmla="*/ 768 h 12"/>
                  <a:gd name="T6" fmla="*/ 0 w 72"/>
                  <a:gd name="T7" fmla="*/ 384 h 12"/>
                  <a:gd name="T8" fmla="*/ 0 w 72"/>
                  <a:gd name="T9" fmla="*/ 384 h 12"/>
                  <a:gd name="T10" fmla="*/ 512 w 72"/>
                  <a:gd name="T11" fmla="*/ 0 h 12"/>
                  <a:gd name="T12" fmla="*/ 4096 w 72"/>
                  <a:gd name="T13" fmla="*/ 0 h 12"/>
                  <a:gd name="T14" fmla="*/ 4608 w 72"/>
                  <a:gd name="T15" fmla="*/ 384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2"/>
                  <a:gd name="T25" fmla="*/ 0 h 12"/>
                  <a:gd name="T26" fmla="*/ 72 w 72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2" h="12">
                    <a:moveTo>
                      <a:pt x="72" y="6"/>
                    </a:moveTo>
                    <a:cubicBezTo>
                      <a:pt x="72" y="9"/>
                      <a:pt x="68" y="12"/>
                      <a:pt x="64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4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8" y="0"/>
                      <a:pt x="72" y="3"/>
                      <a:pt x="72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65" name="Freeform 71"/>
              <p:cNvSpPr>
                <a:spLocks/>
              </p:cNvSpPr>
              <p:nvPr/>
            </p:nvSpPr>
            <p:spPr bwMode="auto">
              <a:xfrm>
                <a:off x="1589" y="2443"/>
                <a:ext cx="64" cy="24"/>
              </a:xfrm>
              <a:custGeom>
                <a:avLst/>
                <a:gdLst>
                  <a:gd name="T0" fmla="*/ 2048 w 32"/>
                  <a:gd name="T1" fmla="*/ 384 h 12"/>
                  <a:gd name="T2" fmla="*/ 1536 w 32"/>
                  <a:gd name="T3" fmla="*/ 768 h 12"/>
                  <a:gd name="T4" fmla="*/ 512 w 32"/>
                  <a:gd name="T5" fmla="*/ 768 h 12"/>
                  <a:gd name="T6" fmla="*/ 0 w 32"/>
                  <a:gd name="T7" fmla="*/ 384 h 12"/>
                  <a:gd name="T8" fmla="*/ 0 w 32"/>
                  <a:gd name="T9" fmla="*/ 384 h 12"/>
                  <a:gd name="T10" fmla="*/ 512 w 32"/>
                  <a:gd name="T11" fmla="*/ 0 h 12"/>
                  <a:gd name="T12" fmla="*/ 1536 w 32"/>
                  <a:gd name="T13" fmla="*/ 0 h 12"/>
                  <a:gd name="T14" fmla="*/ 2048 w 32"/>
                  <a:gd name="T15" fmla="*/ 384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"/>
                  <a:gd name="T25" fmla="*/ 0 h 12"/>
                  <a:gd name="T26" fmla="*/ 32 w 32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" h="12">
                    <a:moveTo>
                      <a:pt x="32" y="6"/>
                    </a:moveTo>
                    <a:cubicBezTo>
                      <a:pt x="32" y="9"/>
                      <a:pt x="28" y="12"/>
                      <a:pt x="24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4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8" y="0"/>
                      <a:pt x="32" y="3"/>
                      <a:pt x="32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66" name="Freeform 73"/>
              <p:cNvSpPr>
                <a:spLocks/>
              </p:cNvSpPr>
              <p:nvPr/>
            </p:nvSpPr>
            <p:spPr bwMode="auto">
              <a:xfrm>
                <a:off x="1543" y="2523"/>
                <a:ext cx="156" cy="48"/>
              </a:xfrm>
              <a:custGeom>
                <a:avLst/>
                <a:gdLst>
                  <a:gd name="T0" fmla="*/ 4288 w 78"/>
                  <a:gd name="T1" fmla="*/ 576 h 24"/>
                  <a:gd name="T2" fmla="*/ 4544 w 78"/>
                  <a:gd name="T3" fmla="*/ 1536 h 24"/>
                  <a:gd name="T4" fmla="*/ 448 w 78"/>
                  <a:gd name="T5" fmla="*/ 1536 h 24"/>
                  <a:gd name="T6" fmla="*/ 704 w 78"/>
                  <a:gd name="T7" fmla="*/ 576 h 24"/>
                  <a:gd name="T8" fmla="*/ 960 w 78"/>
                  <a:gd name="T9" fmla="*/ 320 h 24"/>
                  <a:gd name="T10" fmla="*/ 1664 w 78"/>
                  <a:gd name="T11" fmla="*/ 0 h 24"/>
                  <a:gd name="T12" fmla="*/ 3328 w 78"/>
                  <a:gd name="T13" fmla="*/ 0 h 24"/>
                  <a:gd name="T14" fmla="*/ 4032 w 78"/>
                  <a:gd name="T15" fmla="*/ 320 h 24"/>
                  <a:gd name="T16" fmla="*/ 4288 w 78"/>
                  <a:gd name="T17" fmla="*/ 576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8"/>
                  <a:gd name="T28" fmla="*/ 0 h 24"/>
                  <a:gd name="T29" fmla="*/ 78 w 78"/>
                  <a:gd name="T30" fmla="*/ 24 h 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8" h="24">
                    <a:moveTo>
                      <a:pt x="67" y="9"/>
                    </a:moveTo>
                    <a:cubicBezTo>
                      <a:pt x="74" y="16"/>
                      <a:pt x="78" y="24"/>
                      <a:pt x="71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0" y="24"/>
                      <a:pt x="4" y="16"/>
                      <a:pt x="11" y="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9" y="2"/>
                      <a:pt x="23" y="0"/>
                      <a:pt x="26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5" y="0"/>
                      <a:pt x="59" y="2"/>
                      <a:pt x="63" y="5"/>
                    </a:cubicBezTo>
                    <a:lnTo>
                      <a:pt x="67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67" name="Freeform 74"/>
              <p:cNvSpPr>
                <a:spLocks/>
              </p:cNvSpPr>
              <p:nvPr/>
            </p:nvSpPr>
            <p:spPr bwMode="auto">
              <a:xfrm>
                <a:off x="1573" y="2403"/>
                <a:ext cx="96" cy="112"/>
              </a:xfrm>
              <a:custGeom>
                <a:avLst/>
                <a:gdLst>
                  <a:gd name="T0" fmla="*/ 2048 w 48"/>
                  <a:gd name="T1" fmla="*/ 1280 h 56"/>
                  <a:gd name="T2" fmla="*/ 1024 w 48"/>
                  <a:gd name="T3" fmla="*/ 1280 h 56"/>
                  <a:gd name="T4" fmla="*/ 0 w 48"/>
                  <a:gd name="T5" fmla="*/ 3584 h 56"/>
                  <a:gd name="T6" fmla="*/ 3072 w 48"/>
                  <a:gd name="T7" fmla="*/ 3584 h 56"/>
                  <a:gd name="T8" fmla="*/ 2048 w 48"/>
                  <a:gd name="T9" fmla="*/ 128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56"/>
                  <a:gd name="T17" fmla="*/ 48 w 48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56">
                    <a:moveTo>
                      <a:pt x="32" y="20"/>
                    </a:moveTo>
                    <a:cubicBezTo>
                      <a:pt x="32" y="0"/>
                      <a:pt x="16" y="0"/>
                      <a:pt x="16" y="20"/>
                    </a:cubicBezTo>
                    <a:cubicBezTo>
                      <a:pt x="16" y="48"/>
                      <a:pt x="0" y="48"/>
                      <a:pt x="0" y="56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8" y="48"/>
                      <a:pt x="32" y="48"/>
                      <a:pt x="32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68" name="Freeform 79"/>
              <p:cNvSpPr>
                <a:spLocks/>
              </p:cNvSpPr>
              <p:nvPr/>
            </p:nvSpPr>
            <p:spPr bwMode="auto">
              <a:xfrm>
                <a:off x="1573" y="2379"/>
                <a:ext cx="96" cy="56"/>
              </a:xfrm>
              <a:custGeom>
                <a:avLst/>
                <a:gdLst>
                  <a:gd name="T0" fmla="*/ 2816 w 48"/>
                  <a:gd name="T1" fmla="*/ 0 h 28"/>
                  <a:gd name="T2" fmla="*/ 2560 w 48"/>
                  <a:gd name="T3" fmla="*/ 0 h 28"/>
                  <a:gd name="T4" fmla="*/ 2560 w 48"/>
                  <a:gd name="T5" fmla="*/ 512 h 28"/>
                  <a:gd name="T6" fmla="*/ 2304 w 48"/>
                  <a:gd name="T7" fmla="*/ 768 h 28"/>
                  <a:gd name="T8" fmla="*/ 2048 w 48"/>
                  <a:gd name="T9" fmla="*/ 512 h 28"/>
                  <a:gd name="T10" fmla="*/ 2048 w 48"/>
                  <a:gd name="T11" fmla="*/ 0 h 28"/>
                  <a:gd name="T12" fmla="*/ 1024 w 48"/>
                  <a:gd name="T13" fmla="*/ 0 h 28"/>
                  <a:gd name="T14" fmla="*/ 1024 w 48"/>
                  <a:gd name="T15" fmla="*/ 512 h 28"/>
                  <a:gd name="T16" fmla="*/ 768 w 48"/>
                  <a:gd name="T17" fmla="*/ 768 h 28"/>
                  <a:gd name="T18" fmla="*/ 512 w 48"/>
                  <a:gd name="T19" fmla="*/ 512 h 28"/>
                  <a:gd name="T20" fmla="*/ 512 w 48"/>
                  <a:gd name="T21" fmla="*/ 0 h 28"/>
                  <a:gd name="T22" fmla="*/ 256 w 48"/>
                  <a:gd name="T23" fmla="*/ 0 h 28"/>
                  <a:gd name="T24" fmla="*/ 0 w 48"/>
                  <a:gd name="T25" fmla="*/ 256 h 28"/>
                  <a:gd name="T26" fmla="*/ 0 w 48"/>
                  <a:gd name="T27" fmla="*/ 1536 h 28"/>
                  <a:gd name="T28" fmla="*/ 256 w 48"/>
                  <a:gd name="T29" fmla="*/ 1792 h 28"/>
                  <a:gd name="T30" fmla="*/ 2816 w 48"/>
                  <a:gd name="T31" fmla="*/ 1792 h 28"/>
                  <a:gd name="T32" fmla="*/ 3072 w 48"/>
                  <a:gd name="T33" fmla="*/ 1536 h 28"/>
                  <a:gd name="T34" fmla="*/ 3072 w 48"/>
                  <a:gd name="T35" fmla="*/ 256 h 28"/>
                  <a:gd name="T36" fmla="*/ 2816 w 48"/>
                  <a:gd name="T37" fmla="*/ 0 h 2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48"/>
                  <a:gd name="T58" fmla="*/ 0 h 28"/>
                  <a:gd name="T59" fmla="*/ 48 w 48"/>
                  <a:gd name="T60" fmla="*/ 28 h 2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48" h="28">
                    <a:moveTo>
                      <a:pt x="44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12"/>
                      <a:pt x="36" y="12"/>
                    </a:cubicBezTo>
                    <a:cubicBezTo>
                      <a:pt x="32" y="12"/>
                      <a:pt x="32" y="8"/>
                      <a:pt x="32" y="8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12"/>
                      <a:pt x="12" y="12"/>
                    </a:cubicBezTo>
                    <a:cubicBezTo>
                      <a:pt x="8" y="12"/>
                      <a:pt x="8" y="8"/>
                      <a:pt x="8" y="8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6" y="28"/>
                      <a:pt x="48" y="26"/>
                      <a:pt x="48" y="2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2"/>
                      <a:pt x="46" y="0"/>
                      <a:pt x="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2576429" y="3682014"/>
            <a:ext cx="538163" cy="538162"/>
            <a:chOff x="4870151" y="3699804"/>
            <a:chExt cx="538709" cy="538709"/>
          </a:xfrm>
        </p:grpSpPr>
        <p:sp>
          <p:nvSpPr>
            <p:cNvPr id="13" name="矩形 12"/>
            <p:cNvSpPr/>
            <p:nvPr/>
          </p:nvSpPr>
          <p:spPr>
            <a:xfrm>
              <a:off x="4870151" y="3699804"/>
              <a:ext cx="538709" cy="5387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800" dirty="0"/>
            </a:p>
          </p:txBody>
        </p:sp>
        <p:grpSp>
          <p:nvGrpSpPr>
            <p:cNvPr id="30755" name="Group 102"/>
            <p:cNvGrpSpPr>
              <a:grpSpLocks/>
            </p:cNvGrpSpPr>
            <p:nvPr/>
          </p:nvGrpSpPr>
          <p:grpSpPr bwMode="auto">
            <a:xfrm>
              <a:off x="5004897" y="3774127"/>
              <a:ext cx="288925" cy="381000"/>
              <a:chOff x="1911" y="2365"/>
              <a:chExt cx="156" cy="206"/>
            </a:xfrm>
          </p:grpSpPr>
          <p:sp>
            <p:nvSpPr>
              <p:cNvPr id="30756" name="Freeform 75"/>
              <p:cNvSpPr>
                <a:spLocks/>
              </p:cNvSpPr>
              <p:nvPr/>
            </p:nvSpPr>
            <p:spPr bwMode="auto">
              <a:xfrm>
                <a:off x="1917" y="2515"/>
                <a:ext cx="144" cy="24"/>
              </a:xfrm>
              <a:custGeom>
                <a:avLst/>
                <a:gdLst>
                  <a:gd name="T0" fmla="*/ 4608 w 72"/>
                  <a:gd name="T1" fmla="*/ 384 h 12"/>
                  <a:gd name="T2" fmla="*/ 4096 w 72"/>
                  <a:gd name="T3" fmla="*/ 768 h 12"/>
                  <a:gd name="T4" fmla="*/ 512 w 72"/>
                  <a:gd name="T5" fmla="*/ 768 h 12"/>
                  <a:gd name="T6" fmla="*/ 0 w 72"/>
                  <a:gd name="T7" fmla="*/ 384 h 12"/>
                  <a:gd name="T8" fmla="*/ 0 w 72"/>
                  <a:gd name="T9" fmla="*/ 384 h 12"/>
                  <a:gd name="T10" fmla="*/ 512 w 72"/>
                  <a:gd name="T11" fmla="*/ 0 h 12"/>
                  <a:gd name="T12" fmla="*/ 4096 w 72"/>
                  <a:gd name="T13" fmla="*/ 0 h 12"/>
                  <a:gd name="T14" fmla="*/ 4608 w 72"/>
                  <a:gd name="T15" fmla="*/ 384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2"/>
                  <a:gd name="T25" fmla="*/ 0 h 12"/>
                  <a:gd name="T26" fmla="*/ 72 w 72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2" h="12">
                    <a:moveTo>
                      <a:pt x="72" y="6"/>
                    </a:moveTo>
                    <a:cubicBezTo>
                      <a:pt x="72" y="9"/>
                      <a:pt x="68" y="12"/>
                      <a:pt x="64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4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8" y="0"/>
                      <a:pt x="72" y="3"/>
                      <a:pt x="72" y="6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57" name="Freeform 76"/>
              <p:cNvSpPr>
                <a:spLocks/>
              </p:cNvSpPr>
              <p:nvPr/>
            </p:nvSpPr>
            <p:spPr bwMode="auto">
              <a:xfrm>
                <a:off x="1911" y="2523"/>
                <a:ext cx="156" cy="48"/>
              </a:xfrm>
              <a:custGeom>
                <a:avLst/>
                <a:gdLst>
                  <a:gd name="T0" fmla="*/ 4288 w 78"/>
                  <a:gd name="T1" fmla="*/ 576 h 24"/>
                  <a:gd name="T2" fmla="*/ 4544 w 78"/>
                  <a:gd name="T3" fmla="*/ 1536 h 24"/>
                  <a:gd name="T4" fmla="*/ 448 w 78"/>
                  <a:gd name="T5" fmla="*/ 1536 h 24"/>
                  <a:gd name="T6" fmla="*/ 704 w 78"/>
                  <a:gd name="T7" fmla="*/ 576 h 24"/>
                  <a:gd name="T8" fmla="*/ 960 w 78"/>
                  <a:gd name="T9" fmla="*/ 320 h 24"/>
                  <a:gd name="T10" fmla="*/ 1664 w 78"/>
                  <a:gd name="T11" fmla="*/ 0 h 24"/>
                  <a:gd name="T12" fmla="*/ 3328 w 78"/>
                  <a:gd name="T13" fmla="*/ 0 h 24"/>
                  <a:gd name="T14" fmla="*/ 4032 w 78"/>
                  <a:gd name="T15" fmla="*/ 320 h 24"/>
                  <a:gd name="T16" fmla="*/ 4288 w 78"/>
                  <a:gd name="T17" fmla="*/ 576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8"/>
                  <a:gd name="T28" fmla="*/ 0 h 24"/>
                  <a:gd name="T29" fmla="*/ 78 w 78"/>
                  <a:gd name="T30" fmla="*/ 24 h 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8" h="24">
                    <a:moveTo>
                      <a:pt x="67" y="9"/>
                    </a:moveTo>
                    <a:cubicBezTo>
                      <a:pt x="74" y="16"/>
                      <a:pt x="78" y="24"/>
                      <a:pt x="71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0" y="24"/>
                      <a:pt x="4" y="16"/>
                      <a:pt x="11" y="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9" y="2"/>
                      <a:pt x="23" y="0"/>
                      <a:pt x="26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5" y="0"/>
                      <a:pt x="59" y="2"/>
                      <a:pt x="63" y="5"/>
                    </a:cubicBezTo>
                    <a:lnTo>
                      <a:pt x="67" y="9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58" name="Freeform 77"/>
              <p:cNvSpPr>
                <a:spLocks/>
              </p:cNvSpPr>
              <p:nvPr/>
            </p:nvSpPr>
            <p:spPr bwMode="auto">
              <a:xfrm>
                <a:off x="1941" y="2403"/>
                <a:ext cx="96" cy="120"/>
              </a:xfrm>
              <a:custGeom>
                <a:avLst/>
                <a:gdLst>
                  <a:gd name="T0" fmla="*/ 2048 w 48"/>
                  <a:gd name="T1" fmla="*/ 1280 h 60"/>
                  <a:gd name="T2" fmla="*/ 1024 w 48"/>
                  <a:gd name="T3" fmla="*/ 1280 h 60"/>
                  <a:gd name="T4" fmla="*/ 0 w 48"/>
                  <a:gd name="T5" fmla="*/ 3584 h 60"/>
                  <a:gd name="T6" fmla="*/ 1536 w 48"/>
                  <a:gd name="T7" fmla="*/ 3840 h 60"/>
                  <a:gd name="T8" fmla="*/ 3072 w 48"/>
                  <a:gd name="T9" fmla="*/ 3584 h 60"/>
                  <a:gd name="T10" fmla="*/ 2048 w 48"/>
                  <a:gd name="T11" fmla="*/ 1280 h 6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8"/>
                  <a:gd name="T19" fmla="*/ 0 h 60"/>
                  <a:gd name="T20" fmla="*/ 48 w 48"/>
                  <a:gd name="T21" fmla="*/ 60 h 6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8" h="60">
                    <a:moveTo>
                      <a:pt x="32" y="20"/>
                    </a:moveTo>
                    <a:cubicBezTo>
                      <a:pt x="32" y="0"/>
                      <a:pt x="16" y="0"/>
                      <a:pt x="16" y="20"/>
                    </a:cubicBezTo>
                    <a:cubicBezTo>
                      <a:pt x="16" y="48"/>
                      <a:pt x="0" y="48"/>
                      <a:pt x="0" y="56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8" y="48"/>
                      <a:pt x="32" y="48"/>
                      <a:pt x="32" y="2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59" name="Freeform 80"/>
              <p:cNvSpPr>
                <a:spLocks/>
              </p:cNvSpPr>
              <p:nvPr/>
            </p:nvSpPr>
            <p:spPr bwMode="auto">
              <a:xfrm>
                <a:off x="1935" y="2455"/>
                <a:ext cx="108" cy="42"/>
              </a:xfrm>
              <a:custGeom>
                <a:avLst/>
                <a:gdLst>
                  <a:gd name="T0" fmla="*/ 3008 w 54"/>
                  <a:gd name="T1" fmla="*/ 1280 h 21"/>
                  <a:gd name="T2" fmla="*/ 2880 w 54"/>
                  <a:gd name="T3" fmla="*/ 1280 h 21"/>
                  <a:gd name="T4" fmla="*/ 1728 w 54"/>
                  <a:gd name="T5" fmla="*/ 768 h 21"/>
                  <a:gd name="T6" fmla="*/ 576 w 54"/>
                  <a:gd name="T7" fmla="*/ 1280 h 21"/>
                  <a:gd name="T8" fmla="*/ 64 w 54"/>
                  <a:gd name="T9" fmla="*/ 1024 h 21"/>
                  <a:gd name="T10" fmla="*/ 320 w 54"/>
                  <a:gd name="T11" fmla="*/ 512 h 21"/>
                  <a:gd name="T12" fmla="*/ 1600 w 54"/>
                  <a:gd name="T13" fmla="*/ 0 h 21"/>
                  <a:gd name="T14" fmla="*/ 1856 w 54"/>
                  <a:gd name="T15" fmla="*/ 0 h 21"/>
                  <a:gd name="T16" fmla="*/ 3136 w 54"/>
                  <a:gd name="T17" fmla="*/ 512 h 21"/>
                  <a:gd name="T18" fmla="*/ 3392 w 54"/>
                  <a:gd name="T19" fmla="*/ 1024 h 21"/>
                  <a:gd name="T20" fmla="*/ 3008 w 54"/>
                  <a:gd name="T21" fmla="*/ 1280 h 2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4"/>
                  <a:gd name="T34" fmla="*/ 0 h 21"/>
                  <a:gd name="T35" fmla="*/ 54 w 54"/>
                  <a:gd name="T36" fmla="*/ 21 h 2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4" h="21">
                    <a:moveTo>
                      <a:pt x="47" y="20"/>
                    </a:moveTo>
                    <a:cubicBezTo>
                      <a:pt x="46" y="20"/>
                      <a:pt x="46" y="20"/>
                      <a:pt x="45" y="2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6" y="21"/>
                      <a:pt x="3" y="19"/>
                      <a:pt x="1" y="16"/>
                    </a:cubicBezTo>
                    <a:cubicBezTo>
                      <a:pt x="0" y="13"/>
                      <a:pt x="2" y="10"/>
                      <a:pt x="5" y="8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8" y="0"/>
                      <a:pt x="29" y="0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52" y="10"/>
                      <a:pt x="54" y="13"/>
                      <a:pt x="53" y="16"/>
                    </a:cubicBezTo>
                    <a:cubicBezTo>
                      <a:pt x="52" y="19"/>
                      <a:pt x="49" y="20"/>
                      <a:pt x="47" y="2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60" name="Freeform 81"/>
              <p:cNvSpPr>
                <a:spLocks/>
              </p:cNvSpPr>
              <p:nvPr/>
            </p:nvSpPr>
            <p:spPr bwMode="auto">
              <a:xfrm>
                <a:off x="1951" y="2381"/>
                <a:ext cx="76" cy="92"/>
              </a:xfrm>
              <a:custGeom>
                <a:avLst/>
                <a:gdLst>
                  <a:gd name="T0" fmla="*/ 2432 w 38"/>
                  <a:gd name="T1" fmla="*/ 1728 h 46"/>
                  <a:gd name="T2" fmla="*/ 1216 w 38"/>
                  <a:gd name="T3" fmla="*/ 2944 h 46"/>
                  <a:gd name="T4" fmla="*/ 0 w 38"/>
                  <a:gd name="T5" fmla="*/ 1728 h 46"/>
                  <a:gd name="T6" fmla="*/ 1216 w 38"/>
                  <a:gd name="T7" fmla="*/ 0 h 46"/>
                  <a:gd name="T8" fmla="*/ 2432 w 38"/>
                  <a:gd name="T9" fmla="*/ 1728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46"/>
                  <a:gd name="T17" fmla="*/ 38 w 38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46">
                    <a:moveTo>
                      <a:pt x="38" y="27"/>
                    </a:moveTo>
                    <a:cubicBezTo>
                      <a:pt x="38" y="41"/>
                      <a:pt x="27" y="46"/>
                      <a:pt x="19" y="46"/>
                    </a:cubicBezTo>
                    <a:cubicBezTo>
                      <a:pt x="11" y="46"/>
                      <a:pt x="0" y="41"/>
                      <a:pt x="0" y="27"/>
                    </a:cubicBezTo>
                    <a:cubicBezTo>
                      <a:pt x="0" y="19"/>
                      <a:pt x="19" y="0"/>
                      <a:pt x="19" y="0"/>
                    </a:cubicBezTo>
                    <a:cubicBezTo>
                      <a:pt x="19" y="0"/>
                      <a:pt x="38" y="19"/>
                      <a:pt x="38" y="2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61" name="Oval 82"/>
              <p:cNvSpPr>
                <a:spLocks noChangeArrowheads="1"/>
              </p:cNvSpPr>
              <p:nvPr/>
            </p:nvSpPr>
            <p:spPr bwMode="auto">
              <a:xfrm>
                <a:off x="1975" y="2365"/>
                <a:ext cx="28" cy="2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900" b="1"/>
              </a:p>
            </p:txBody>
          </p:sp>
        </p:grp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5943517" y="3682014"/>
            <a:ext cx="538162" cy="538162"/>
            <a:chOff x="8237295" y="3699804"/>
            <a:chExt cx="538709" cy="538709"/>
          </a:xfrm>
        </p:grpSpPr>
        <p:sp>
          <p:nvSpPr>
            <p:cNvPr id="14" name="矩形 13"/>
            <p:cNvSpPr/>
            <p:nvPr/>
          </p:nvSpPr>
          <p:spPr>
            <a:xfrm>
              <a:off x="8237295" y="3699804"/>
              <a:ext cx="538709" cy="5387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800" dirty="0"/>
            </a:p>
          </p:txBody>
        </p:sp>
        <p:grpSp>
          <p:nvGrpSpPr>
            <p:cNvPr id="30745" name="Group 103"/>
            <p:cNvGrpSpPr>
              <a:grpSpLocks/>
            </p:cNvGrpSpPr>
            <p:nvPr/>
          </p:nvGrpSpPr>
          <p:grpSpPr bwMode="auto">
            <a:xfrm>
              <a:off x="8359717" y="3761181"/>
              <a:ext cx="288925" cy="381000"/>
              <a:chOff x="2279" y="2365"/>
              <a:chExt cx="156" cy="206"/>
            </a:xfrm>
          </p:grpSpPr>
          <p:sp>
            <p:nvSpPr>
              <p:cNvPr id="30746" name="Freeform 72"/>
              <p:cNvSpPr>
                <a:spLocks/>
              </p:cNvSpPr>
              <p:nvPr/>
            </p:nvSpPr>
            <p:spPr bwMode="auto">
              <a:xfrm>
                <a:off x="2309" y="2451"/>
                <a:ext cx="96" cy="24"/>
              </a:xfrm>
              <a:custGeom>
                <a:avLst/>
                <a:gdLst>
                  <a:gd name="T0" fmla="*/ 3072 w 48"/>
                  <a:gd name="T1" fmla="*/ 384 h 12"/>
                  <a:gd name="T2" fmla="*/ 2560 w 48"/>
                  <a:gd name="T3" fmla="*/ 768 h 12"/>
                  <a:gd name="T4" fmla="*/ 512 w 48"/>
                  <a:gd name="T5" fmla="*/ 768 h 12"/>
                  <a:gd name="T6" fmla="*/ 0 w 48"/>
                  <a:gd name="T7" fmla="*/ 384 h 12"/>
                  <a:gd name="T8" fmla="*/ 0 w 48"/>
                  <a:gd name="T9" fmla="*/ 384 h 12"/>
                  <a:gd name="T10" fmla="*/ 512 w 48"/>
                  <a:gd name="T11" fmla="*/ 0 h 12"/>
                  <a:gd name="T12" fmla="*/ 2560 w 48"/>
                  <a:gd name="T13" fmla="*/ 0 h 12"/>
                  <a:gd name="T14" fmla="*/ 3072 w 48"/>
                  <a:gd name="T15" fmla="*/ 384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8"/>
                  <a:gd name="T25" fmla="*/ 0 h 12"/>
                  <a:gd name="T26" fmla="*/ 48 w 48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8" h="12">
                    <a:moveTo>
                      <a:pt x="48" y="6"/>
                    </a:moveTo>
                    <a:cubicBezTo>
                      <a:pt x="48" y="9"/>
                      <a:pt x="44" y="12"/>
                      <a:pt x="40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4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4" y="0"/>
                      <a:pt x="48" y="3"/>
                      <a:pt x="48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47" name="Oval 83"/>
              <p:cNvSpPr>
                <a:spLocks noChangeArrowheads="1"/>
              </p:cNvSpPr>
              <p:nvPr/>
            </p:nvSpPr>
            <p:spPr bwMode="auto">
              <a:xfrm>
                <a:off x="2343" y="2365"/>
                <a:ext cx="28" cy="2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900" b="1"/>
              </a:p>
            </p:txBody>
          </p:sp>
          <p:sp>
            <p:nvSpPr>
              <p:cNvPr id="30748" name="Oval 84"/>
              <p:cNvSpPr>
                <a:spLocks noChangeArrowheads="1"/>
              </p:cNvSpPr>
              <p:nvPr/>
            </p:nvSpPr>
            <p:spPr bwMode="auto">
              <a:xfrm>
                <a:off x="2391" y="2381"/>
                <a:ext cx="28" cy="2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900" b="1"/>
              </a:p>
            </p:txBody>
          </p:sp>
          <p:sp>
            <p:nvSpPr>
              <p:cNvPr id="30749" name="Oval 85"/>
              <p:cNvSpPr>
                <a:spLocks noChangeArrowheads="1"/>
              </p:cNvSpPr>
              <p:nvPr/>
            </p:nvSpPr>
            <p:spPr bwMode="auto">
              <a:xfrm>
                <a:off x="2295" y="2381"/>
                <a:ext cx="28" cy="2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900" b="1"/>
              </a:p>
            </p:txBody>
          </p:sp>
          <p:sp>
            <p:nvSpPr>
              <p:cNvPr id="30750" name="Freeform 86"/>
              <p:cNvSpPr>
                <a:spLocks/>
              </p:cNvSpPr>
              <p:nvPr/>
            </p:nvSpPr>
            <p:spPr bwMode="auto">
              <a:xfrm>
                <a:off x="2285" y="2515"/>
                <a:ext cx="144" cy="24"/>
              </a:xfrm>
              <a:custGeom>
                <a:avLst/>
                <a:gdLst>
                  <a:gd name="T0" fmla="*/ 4608 w 72"/>
                  <a:gd name="T1" fmla="*/ 384 h 12"/>
                  <a:gd name="T2" fmla="*/ 4096 w 72"/>
                  <a:gd name="T3" fmla="*/ 768 h 12"/>
                  <a:gd name="T4" fmla="*/ 512 w 72"/>
                  <a:gd name="T5" fmla="*/ 768 h 12"/>
                  <a:gd name="T6" fmla="*/ 0 w 72"/>
                  <a:gd name="T7" fmla="*/ 384 h 12"/>
                  <a:gd name="T8" fmla="*/ 0 w 72"/>
                  <a:gd name="T9" fmla="*/ 384 h 12"/>
                  <a:gd name="T10" fmla="*/ 512 w 72"/>
                  <a:gd name="T11" fmla="*/ 0 h 12"/>
                  <a:gd name="T12" fmla="*/ 4096 w 72"/>
                  <a:gd name="T13" fmla="*/ 0 h 12"/>
                  <a:gd name="T14" fmla="*/ 4608 w 72"/>
                  <a:gd name="T15" fmla="*/ 384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2"/>
                  <a:gd name="T25" fmla="*/ 0 h 12"/>
                  <a:gd name="T26" fmla="*/ 72 w 72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2" h="12">
                    <a:moveTo>
                      <a:pt x="72" y="6"/>
                    </a:moveTo>
                    <a:cubicBezTo>
                      <a:pt x="72" y="9"/>
                      <a:pt x="68" y="12"/>
                      <a:pt x="64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4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8" y="0"/>
                      <a:pt x="72" y="3"/>
                      <a:pt x="72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51" name="Freeform 87"/>
              <p:cNvSpPr>
                <a:spLocks/>
              </p:cNvSpPr>
              <p:nvPr/>
            </p:nvSpPr>
            <p:spPr bwMode="auto">
              <a:xfrm>
                <a:off x="2279" y="2523"/>
                <a:ext cx="156" cy="48"/>
              </a:xfrm>
              <a:custGeom>
                <a:avLst/>
                <a:gdLst>
                  <a:gd name="T0" fmla="*/ 4288 w 78"/>
                  <a:gd name="T1" fmla="*/ 576 h 24"/>
                  <a:gd name="T2" fmla="*/ 4544 w 78"/>
                  <a:gd name="T3" fmla="*/ 1536 h 24"/>
                  <a:gd name="T4" fmla="*/ 448 w 78"/>
                  <a:gd name="T5" fmla="*/ 1536 h 24"/>
                  <a:gd name="T6" fmla="*/ 704 w 78"/>
                  <a:gd name="T7" fmla="*/ 576 h 24"/>
                  <a:gd name="T8" fmla="*/ 960 w 78"/>
                  <a:gd name="T9" fmla="*/ 320 h 24"/>
                  <a:gd name="T10" fmla="*/ 1664 w 78"/>
                  <a:gd name="T11" fmla="*/ 0 h 24"/>
                  <a:gd name="T12" fmla="*/ 3328 w 78"/>
                  <a:gd name="T13" fmla="*/ 0 h 24"/>
                  <a:gd name="T14" fmla="*/ 4032 w 78"/>
                  <a:gd name="T15" fmla="*/ 320 h 24"/>
                  <a:gd name="T16" fmla="*/ 4288 w 78"/>
                  <a:gd name="T17" fmla="*/ 576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8"/>
                  <a:gd name="T28" fmla="*/ 0 h 24"/>
                  <a:gd name="T29" fmla="*/ 78 w 78"/>
                  <a:gd name="T30" fmla="*/ 24 h 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8" h="24">
                    <a:moveTo>
                      <a:pt x="67" y="9"/>
                    </a:moveTo>
                    <a:cubicBezTo>
                      <a:pt x="74" y="16"/>
                      <a:pt x="78" y="24"/>
                      <a:pt x="71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0" y="24"/>
                      <a:pt x="4" y="16"/>
                      <a:pt x="11" y="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9" y="2"/>
                      <a:pt x="23" y="0"/>
                      <a:pt x="26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5" y="0"/>
                      <a:pt x="59" y="2"/>
                      <a:pt x="63" y="5"/>
                    </a:cubicBezTo>
                    <a:lnTo>
                      <a:pt x="67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52" name="Freeform 88"/>
              <p:cNvSpPr>
                <a:spLocks/>
              </p:cNvSpPr>
              <p:nvPr/>
            </p:nvSpPr>
            <p:spPr bwMode="auto">
              <a:xfrm>
                <a:off x="2309" y="2451"/>
                <a:ext cx="96" cy="72"/>
              </a:xfrm>
              <a:custGeom>
                <a:avLst/>
                <a:gdLst>
                  <a:gd name="T0" fmla="*/ 2048 w 48"/>
                  <a:gd name="T1" fmla="*/ 0 h 36"/>
                  <a:gd name="T2" fmla="*/ 1024 w 48"/>
                  <a:gd name="T3" fmla="*/ 0 h 36"/>
                  <a:gd name="T4" fmla="*/ 0 w 48"/>
                  <a:gd name="T5" fmla="*/ 2048 h 36"/>
                  <a:gd name="T6" fmla="*/ 1536 w 48"/>
                  <a:gd name="T7" fmla="*/ 2304 h 36"/>
                  <a:gd name="T8" fmla="*/ 3072 w 48"/>
                  <a:gd name="T9" fmla="*/ 2048 h 36"/>
                  <a:gd name="T10" fmla="*/ 2048 w 48"/>
                  <a:gd name="T11" fmla="*/ 0 h 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8"/>
                  <a:gd name="T19" fmla="*/ 0 h 36"/>
                  <a:gd name="T20" fmla="*/ 48 w 48"/>
                  <a:gd name="T21" fmla="*/ 36 h 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8" h="36">
                    <a:moveTo>
                      <a:pt x="32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28"/>
                      <a:pt x="0" y="24"/>
                      <a:pt x="0" y="32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24"/>
                      <a:pt x="32" y="28"/>
                      <a:pt x="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53" name="Freeform 89"/>
              <p:cNvSpPr>
                <a:spLocks/>
              </p:cNvSpPr>
              <p:nvPr/>
            </p:nvSpPr>
            <p:spPr bwMode="auto">
              <a:xfrm>
                <a:off x="2301" y="2389"/>
                <a:ext cx="112" cy="54"/>
              </a:xfrm>
              <a:custGeom>
                <a:avLst/>
                <a:gdLst>
                  <a:gd name="T0" fmla="*/ 112 w 112"/>
                  <a:gd name="T1" fmla="*/ 10 h 54"/>
                  <a:gd name="T2" fmla="*/ 90 w 112"/>
                  <a:gd name="T3" fmla="*/ 32 h 54"/>
                  <a:gd name="T4" fmla="*/ 56 w 112"/>
                  <a:gd name="T5" fmla="*/ 0 h 54"/>
                  <a:gd name="T6" fmla="*/ 22 w 112"/>
                  <a:gd name="T7" fmla="*/ 32 h 54"/>
                  <a:gd name="T8" fmla="*/ 0 w 112"/>
                  <a:gd name="T9" fmla="*/ 10 h 54"/>
                  <a:gd name="T10" fmla="*/ 0 w 112"/>
                  <a:gd name="T11" fmla="*/ 30 h 54"/>
                  <a:gd name="T12" fmla="*/ 24 w 112"/>
                  <a:gd name="T13" fmla="*/ 54 h 54"/>
                  <a:gd name="T14" fmla="*/ 88 w 112"/>
                  <a:gd name="T15" fmla="*/ 54 h 54"/>
                  <a:gd name="T16" fmla="*/ 112 w 112"/>
                  <a:gd name="T17" fmla="*/ 30 h 54"/>
                  <a:gd name="T18" fmla="*/ 112 w 112"/>
                  <a:gd name="T19" fmla="*/ 10 h 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2"/>
                  <a:gd name="T31" fmla="*/ 0 h 54"/>
                  <a:gd name="T32" fmla="*/ 112 w 112"/>
                  <a:gd name="T33" fmla="*/ 54 h 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2" h="54">
                    <a:moveTo>
                      <a:pt x="112" y="10"/>
                    </a:moveTo>
                    <a:lnTo>
                      <a:pt x="90" y="32"/>
                    </a:lnTo>
                    <a:lnTo>
                      <a:pt x="56" y="0"/>
                    </a:lnTo>
                    <a:lnTo>
                      <a:pt x="22" y="32"/>
                    </a:lnTo>
                    <a:lnTo>
                      <a:pt x="0" y="10"/>
                    </a:lnTo>
                    <a:lnTo>
                      <a:pt x="0" y="30"/>
                    </a:lnTo>
                    <a:lnTo>
                      <a:pt x="24" y="54"/>
                    </a:lnTo>
                    <a:lnTo>
                      <a:pt x="88" y="54"/>
                    </a:lnTo>
                    <a:lnTo>
                      <a:pt x="112" y="30"/>
                    </a:lnTo>
                    <a:lnTo>
                      <a:pt x="112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5943517" y="2551714"/>
            <a:ext cx="538162" cy="538162"/>
            <a:chOff x="8237295" y="2570251"/>
            <a:chExt cx="538709" cy="538709"/>
          </a:xfrm>
        </p:grpSpPr>
        <p:sp>
          <p:nvSpPr>
            <p:cNvPr id="12" name="矩形 11"/>
            <p:cNvSpPr/>
            <p:nvPr/>
          </p:nvSpPr>
          <p:spPr>
            <a:xfrm>
              <a:off x="8237295" y="2570251"/>
              <a:ext cx="538709" cy="5387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800" dirty="0"/>
            </a:p>
          </p:txBody>
        </p:sp>
        <p:grpSp>
          <p:nvGrpSpPr>
            <p:cNvPr id="30737" name="Group 104"/>
            <p:cNvGrpSpPr>
              <a:grpSpLocks/>
            </p:cNvGrpSpPr>
            <p:nvPr/>
          </p:nvGrpSpPr>
          <p:grpSpPr bwMode="auto">
            <a:xfrm>
              <a:off x="8365797" y="2635485"/>
              <a:ext cx="288925" cy="381000"/>
              <a:chOff x="2647" y="2365"/>
              <a:chExt cx="156" cy="206"/>
            </a:xfrm>
          </p:grpSpPr>
          <p:sp>
            <p:nvSpPr>
              <p:cNvPr id="30738" name="Freeform 90"/>
              <p:cNvSpPr>
                <a:spLocks/>
              </p:cNvSpPr>
              <p:nvPr/>
            </p:nvSpPr>
            <p:spPr bwMode="auto">
              <a:xfrm>
                <a:off x="2677" y="2451"/>
                <a:ext cx="96" cy="24"/>
              </a:xfrm>
              <a:custGeom>
                <a:avLst/>
                <a:gdLst>
                  <a:gd name="T0" fmla="*/ 3072 w 48"/>
                  <a:gd name="T1" fmla="*/ 384 h 12"/>
                  <a:gd name="T2" fmla="*/ 2560 w 48"/>
                  <a:gd name="T3" fmla="*/ 768 h 12"/>
                  <a:gd name="T4" fmla="*/ 512 w 48"/>
                  <a:gd name="T5" fmla="*/ 768 h 12"/>
                  <a:gd name="T6" fmla="*/ 0 w 48"/>
                  <a:gd name="T7" fmla="*/ 384 h 12"/>
                  <a:gd name="T8" fmla="*/ 0 w 48"/>
                  <a:gd name="T9" fmla="*/ 384 h 12"/>
                  <a:gd name="T10" fmla="*/ 512 w 48"/>
                  <a:gd name="T11" fmla="*/ 0 h 12"/>
                  <a:gd name="T12" fmla="*/ 2560 w 48"/>
                  <a:gd name="T13" fmla="*/ 0 h 12"/>
                  <a:gd name="T14" fmla="*/ 3072 w 48"/>
                  <a:gd name="T15" fmla="*/ 384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8"/>
                  <a:gd name="T25" fmla="*/ 0 h 12"/>
                  <a:gd name="T26" fmla="*/ 48 w 48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8" h="12">
                    <a:moveTo>
                      <a:pt x="48" y="6"/>
                    </a:moveTo>
                    <a:cubicBezTo>
                      <a:pt x="48" y="9"/>
                      <a:pt x="44" y="12"/>
                      <a:pt x="40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4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4" y="0"/>
                      <a:pt x="48" y="3"/>
                      <a:pt x="48" y="6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39" name="Oval 91"/>
              <p:cNvSpPr>
                <a:spLocks noChangeArrowheads="1"/>
              </p:cNvSpPr>
              <p:nvPr/>
            </p:nvSpPr>
            <p:spPr bwMode="auto">
              <a:xfrm>
                <a:off x="2711" y="2365"/>
                <a:ext cx="28" cy="2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900" b="1"/>
              </a:p>
            </p:txBody>
          </p:sp>
          <p:sp>
            <p:nvSpPr>
              <p:cNvPr id="30740" name="Freeform 92"/>
              <p:cNvSpPr>
                <a:spLocks/>
              </p:cNvSpPr>
              <p:nvPr/>
            </p:nvSpPr>
            <p:spPr bwMode="auto">
              <a:xfrm>
                <a:off x="2653" y="2515"/>
                <a:ext cx="144" cy="24"/>
              </a:xfrm>
              <a:custGeom>
                <a:avLst/>
                <a:gdLst>
                  <a:gd name="T0" fmla="*/ 4608 w 72"/>
                  <a:gd name="T1" fmla="*/ 384 h 12"/>
                  <a:gd name="T2" fmla="*/ 4096 w 72"/>
                  <a:gd name="T3" fmla="*/ 768 h 12"/>
                  <a:gd name="T4" fmla="*/ 512 w 72"/>
                  <a:gd name="T5" fmla="*/ 768 h 12"/>
                  <a:gd name="T6" fmla="*/ 0 w 72"/>
                  <a:gd name="T7" fmla="*/ 384 h 12"/>
                  <a:gd name="T8" fmla="*/ 0 w 72"/>
                  <a:gd name="T9" fmla="*/ 384 h 12"/>
                  <a:gd name="T10" fmla="*/ 512 w 72"/>
                  <a:gd name="T11" fmla="*/ 0 h 12"/>
                  <a:gd name="T12" fmla="*/ 4096 w 72"/>
                  <a:gd name="T13" fmla="*/ 0 h 12"/>
                  <a:gd name="T14" fmla="*/ 4608 w 72"/>
                  <a:gd name="T15" fmla="*/ 384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2"/>
                  <a:gd name="T25" fmla="*/ 0 h 12"/>
                  <a:gd name="T26" fmla="*/ 72 w 72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2" h="12">
                    <a:moveTo>
                      <a:pt x="72" y="6"/>
                    </a:moveTo>
                    <a:cubicBezTo>
                      <a:pt x="72" y="9"/>
                      <a:pt x="68" y="12"/>
                      <a:pt x="64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4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8" y="0"/>
                      <a:pt x="72" y="3"/>
                      <a:pt x="72" y="6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41" name="Freeform 93"/>
              <p:cNvSpPr>
                <a:spLocks/>
              </p:cNvSpPr>
              <p:nvPr/>
            </p:nvSpPr>
            <p:spPr bwMode="auto">
              <a:xfrm>
                <a:off x="2647" y="2523"/>
                <a:ext cx="156" cy="48"/>
              </a:xfrm>
              <a:custGeom>
                <a:avLst/>
                <a:gdLst>
                  <a:gd name="T0" fmla="*/ 4288 w 78"/>
                  <a:gd name="T1" fmla="*/ 576 h 24"/>
                  <a:gd name="T2" fmla="*/ 4544 w 78"/>
                  <a:gd name="T3" fmla="*/ 1536 h 24"/>
                  <a:gd name="T4" fmla="*/ 448 w 78"/>
                  <a:gd name="T5" fmla="*/ 1536 h 24"/>
                  <a:gd name="T6" fmla="*/ 704 w 78"/>
                  <a:gd name="T7" fmla="*/ 576 h 24"/>
                  <a:gd name="T8" fmla="*/ 960 w 78"/>
                  <a:gd name="T9" fmla="*/ 320 h 24"/>
                  <a:gd name="T10" fmla="*/ 1664 w 78"/>
                  <a:gd name="T11" fmla="*/ 0 h 24"/>
                  <a:gd name="T12" fmla="*/ 3328 w 78"/>
                  <a:gd name="T13" fmla="*/ 0 h 24"/>
                  <a:gd name="T14" fmla="*/ 4032 w 78"/>
                  <a:gd name="T15" fmla="*/ 320 h 24"/>
                  <a:gd name="T16" fmla="*/ 4288 w 78"/>
                  <a:gd name="T17" fmla="*/ 576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8"/>
                  <a:gd name="T28" fmla="*/ 0 h 24"/>
                  <a:gd name="T29" fmla="*/ 78 w 78"/>
                  <a:gd name="T30" fmla="*/ 24 h 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8" h="24">
                    <a:moveTo>
                      <a:pt x="67" y="9"/>
                    </a:moveTo>
                    <a:cubicBezTo>
                      <a:pt x="74" y="16"/>
                      <a:pt x="78" y="24"/>
                      <a:pt x="71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0" y="24"/>
                      <a:pt x="4" y="16"/>
                      <a:pt x="11" y="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9" y="2"/>
                      <a:pt x="23" y="0"/>
                      <a:pt x="26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5" y="0"/>
                      <a:pt x="59" y="2"/>
                      <a:pt x="63" y="5"/>
                    </a:cubicBezTo>
                    <a:lnTo>
                      <a:pt x="67" y="9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42" name="Freeform 94"/>
              <p:cNvSpPr>
                <a:spLocks/>
              </p:cNvSpPr>
              <p:nvPr/>
            </p:nvSpPr>
            <p:spPr bwMode="auto">
              <a:xfrm>
                <a:off x="2657" y="2395"/>
                <a:ext cx="136" cy="48"/>
              </a:xfrm>
              <a:custGeom>
                <a:avLst/>
                <a:gdLst>
                  <a:gd name="T0" fmla="*/ 512 w 68"/>
                  <a:gd name="T1" fmla="*/ 960 h 24"/>
                  <a:gd name="T2" fmla="*/ 320 w 68"/>
                  <a:gd name="T3" fmla="*/ 0 h 24"/>
                  <a:gd name="T4" fmla="*/ 4032 w 68"/>
                  <a:gd name="T5" fmla="*/ 0 h 24"/>
                  <a:gd name="T6" fmla="*/ 3840 w 68"/>
                  <a:gd name="T7" fmla="*/ 960 h 24"/>
                  <a:gd name="T8" fmla="*/ 3584 w 68"/>
                  <a:gd name="T9" fmla="*/ 1216 h 24"/>
                  <a:gd name="T10" fmla="*/ 3072 w 68"/>
                  <a:gd name="T11" fmla="*/ 1536 h 24"/>
                  <a:gd name="T12" fmla="*/ 1280 w 68"/>
                  <a:gd name="T13" fmla="*/ 1536 h 24"/>
                  <a:gd name="T14" fmla="*/ 768 w 68"/>
                  <a:gd name="T15" fmla="*/ 1216 h 24"/>
                  <a:gd name="T16" fmla="*/ 512 w 68"/>
                  <a:gd name="T17" fmla="*/ 960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8"/>
                  <a:gd name="T28" fmla="*/ 0 h 24"/>
                  <a:gd name="T29" fmla="*/ 68 w 68"/>
                  <a:gd name="T30" fmla="*/ 24 h 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8" h="24">
                    <a:moveTo>
                      <a:pt x="8" y="15"/>
                    </a:moveTo>
                    <a:cubicBezTo>
                      <a:pt x="2" y="8"/>
                      <a:pt x="0" y="0"/>
                      <a:pt x="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8" y="0"/>
                      <a:pt x="66" y="8"/>
                      <a:pt x="60" y="15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4" y="22"/>
                      <a:pt x="50" y="24"/>
                      <a:pt x="48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8" y="24"/>
                      <a:pt x="14" y="22"/>
                      <a:pt x="12" y="19"/>
                    </a:cubicBezTo>
                    <a:lnTo>
                      <a:pt x="8" y="15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43" name="Freeform 95"/>
              <p:cNvSpPr>
                <a:spLocks/>
              </p:cNvSpPr>
              <p:nvPr/>
            </p:nvSpPr>
            <p:spPr bwMode="auto">
              <a:xfrm>
                <a:off x="2677" y="2451"/>
                <a:ext cx="96" cy="72"/>
              </a:xfrm>
              <a:custGeom>
                <a:avLst/>
                <a:gdLst>
                  <a:gd name="T0" fmla="*/ 2048 w 48"/>
                  <a:gd name="T1" fmla="*/ 0 h 36"/>
                  <a:gd name="T2" fmla="*/ 1024 w 48"/>
                  <a:gd name="T3" fmla="*/ 0 h 36"/>
                  <a:gd name="T4" fmla="*/ 0 w 48"/>
                  <a:gd name="T5" fmla="*/ 2048 h 36"/>
                  <a:gd name="T6" fmla="*/ 1536 w 48"/>
                  <a:gd name="T7" fmla="*/ 2304 h 36"/>
                  <a:gd name="T8" fmla="*/ 3072 w 48"/>
                  <a:gd name="T9" fmla="*/ 2048 h 36"/>
                  <a:gd name="T10" fmla="*/ 2048 w 48"/>
                  <a:gd name="T11" fmla="*/ 0 h 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8"/>
                  <a:gd name="T19" fmla="*/ 0 h 36"/>
                  <a:gd name="T20" fmla="*/ 48 w 48"/>
                  <a:gd name="T21" fmla="*/ 36 h 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8" h="36">
                    <a:moveTo>
                      <a:pt x="32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28"/>
                      <a:pt x="0" y="24"/>
                      <a:pt x="0" y="32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24"/>
                      <a:pt x="32" y="28"/>
                      <a:pt x="3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0735" name="矩形 58"/>
          <p:cNvSpPr>
            <a:spLocks noChangeArrowheads="1"/>
          </p:cNvSpPr>
          <p:nvPr/>
        </p:nvSpPr>
        <p:spPr bwMode="auto">
          <a:xfrm>
            <a:off x="371140" y="16550"/>
            <a:ext cx="19732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800" dirty="0">
                <a:solidFill>
                  <a:schemeClr val="bg1"/>
                </a:solidFill>
                <a:latin typeface="等线"/>
                <a:ea typeface="等线"/>
              </a:rPr>
              <a:t>绩效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BE3E8C3-FFD5-4349-8CFD-CC345F562CA0}"/>
              </a:ext>
            </a:extLst>
          </p:cNvPr>
          <p:cNvGrpSpPr>
            <a:grpSpLocks/>
          </p:cNvGrpSpPr>
          <p:nvPr/>
        </p:nvGrpSpPr>
        <p:grpSpPr bwMode="auto">
          <a:xfrm>
            <a:off x="2560369" y="4756751"/>
            <a:ext cx="538163" cy="538162"/>
            <a:chOff x="4870151" y="2570251"/>
            <a:chExt cx="538709" cy="538709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20AB859-8502-4EB7-8849-331F37FC92E1}"/>
                </a:ext>
              </a:extLst>
            </p:cNvPr>
            <p:cNvSpPr/>
            <p:nvPr/>
          </p:nvSpPr>
          <p:spPr>
            <a:xfrm>
              <a:off x="4870151" y="2570251"/>
              <a:ext cx="538709" cy="5387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800" dirty="0"/>
            </a:p>
          </p:txBody>
        </p:sp>
        <p:grpSp>
          <p:nvGrpSpPr>
            <p:cNvPr id="59" name="Group 101">
              <a:extLst>
                <a:ext uri="{FF2B5EF4-FFF2-40B4-BE49-F238E27FC236}">
                  <a16:creationId xmlns:a16="http://schemas.microsoft.com/office/drawing/2014/main" id="{571034A7-F27C-45A2-8CF2-8BA18DD44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3784" y="2661805"/>
              <a:ext cx="288925" cy="355600"/>
              <a:chOff x="1543" y="2379"/>
              <a:chExt cx="156" cy="192"/>
            </a:xfrm>
          </p:grpSpPr>
          <p:sp>
            <p:nvSpPr>
              <p:cNvPr id="60" name="Freeform 70">
                <a:extLst>
                  <a:ext uri="{FF2B5EF4-FFF2-40B4-BE49-F238E27FC236}">
                    <a16:creationId xmlns:a16="http://schemas.microsoft.com/office/drawing/2014/main" id="{AF0E422F-9E89-4921-90F6-138149C8D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9" y="2515"/>
                <a:ext cx="144" cy="24"/>
              </a:xfrm>
              <a:custGeom>
                <a:avLst/>
                <a:gdLst>
                  <a:gd name="T0" fmla="*/ 4608 w 72"/>
                  <a:gd name="T1" fmla="*/ 384 h 12"/>
                  <a:gd name="T2" fmla="*/ 4096 w 72"/>
                  <a:gd name="T3" fmla="*/ 768 h 12"/>
                  <a:gd name="T4" fmla="*/ 512 w 72"/>
                  <a:gd name="T5" fmla="*/ 768 h 12"/>
                  <a:gd name="T6" fmla="*/ 0 w 72"/>
                  <a:gd name="T7" fmla="*/ 384 h 12"/>
                  <a:gd name="T8" fmla="*/ 0 w 72"/>
                  <a:gd name="T9" fmla="*/ 384 h 12"/>
                  <a:gd name="T10" fmla="*/ 512 w 72"/>
                  <a:gd name="T11" fmla="*/ 0 h 12"/>
                  <a:gd name="T12" fmla="*/ 4096 w 72"/>
                  <a:gd name="T13" fmla="*/ 0 h 12"/>
                  <a:gd name="T14" fmla="*/ 4608 w 72"/>
                  <a:gd name="T15" fmla="*/ 384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2"/>
                  <a:gd name="T25" fmla="*/ 0 h 12"/>
                  <a:gd name="T26" fmla="*/ 72 w 72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2" h="12">
                    <a:moveTo>
                      <a:pt x="72" y="6"/>
                    </a:moveTo>
                    <a:cubicBezTo>
                      <a:pt x="72" y="9"/>
                      <a:pt x="68" y="12"/>
                      <a:pt x="64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4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8" y="0"/>
                      <a:pt x="72" y="3"/>
                      <a:pt x="72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Freeform 71">
                <a:extLst>
                  <a:ext uri="{FF2B5EF4-FFF2-40B4-BE49-F238E27FC236}">
                    <a16:creationId xmlns:a16="http://schemas.microsoft.com/office/drawing/2014/main" id="{89CDE514-4C00-46F7-BD66-319EA7519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9" y="2443"/>
                <a:ext cx="64" cy="24"/>
              </a:xfrm>
              <a:custGeom>
                <a:avLst/>
                <a:gdLst>
                  <a:gd name="T0" fmla="*/ 2048 w 32"/>
                  <a:gd name="T1" fmla="*/ 384 h 12"/>
                  <a:gd name="T2" fmla="*/ 1536 w 32"/>
                  <a:gd name="T3" fmla="*/ 768 h 12"/>
                  <a:gd name="T4" fmla="*/ 512 w 32"/>
                  <a:gd name="T5" fmla="*/ 768 h 12"/>
                  <a:gd name="T6" fmla="*/ 0 w 32"/>
                  <a:gd name="T7" fmla="*/ 384 h 12"/>
                  <a:gd name="T8" fmla="*/ 0 w 32"/>
                  <a:gd name="T9" fmla="*/ 384 h 12"/>
                  <a:gd name="T10" fmla="*/ 512 w 32"/>
                  <a:gd name="T11" fmla="*/ 0 h 12"/>
                  <a:gd name="T12" fmla="*/ 1536 w 32"/>
                  <a:gd name="T13" fmla="*/ 0 h 12"/>
                  <a:gd name="T14" fmla="*/ 2048 w 32"/>
                  <a:gd name="T15" fmla="*/ 384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"/>
                  <a:gd name="T25" fmla="*/ 0 h 12"/>
                  <a:gd name="T26" fmla="*/ 32 w 32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" h="12">
                    <a:moveTo>
                      <a:pt x="32" y="6"/>
                    </a:moveTo>
                    <a:cubicBezTo>
                      <a:pt x="32" y="9"/>
                      <a:pt x="28" y="12"/>
                      <a:pt x="24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4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8" y="0"/>
                      <a:pt x="32" y="3"/>
                      <a:pt x="32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Freeform 73">
                <a:extLst>
                  <a:ext uri="{FF2B5EF4-FFF2-40B4-BE49-F238E27FC236}">
                    <a16:creationId xmlns:a16="http://schemas.microsoft.com/office/drawing/2014/main" id="{7838D201-3FCE-4C4B-A5A4-FAB62DD05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3" y="2523"/>
                <a:ext cx="156" cy="48"/>
              </a:xfrm>
              <a:custGeom>
                <a:avLst/>
                <a:gdLst>
                  <a:gd name="T0" fmla="*/ 4288 w 78"/>
                  <a:gd name="T1" fmla="*/ 576 h 24"/>
                  <a:gd name="T2" fmla="*/ 4544 w 78"/>
                  <a:gd name="T3" fmla="*/ 1536 h 24"/>
                  <a:gd name="T4" fmla="*/ 448 w 78"/>
                  <a:gd name="T5" fmla="*/ 1536 h 24"/>
                  <a:gd name="T6" fmla="*/ 704 w 78"/>
                  <a:gd name="T7" fmla="*/ 576 h 24"/>
                  <a:gd name="T8" fmla="*/ 960 w 78"/>
                  <a:gd name="T9" fmla="*/ 320 h 24"/>
                  <a:gd name="T10" fmla="*/ 1664 w 78"/>
                  <a:gd name="T11" fmla="*/ 0 h 24"/>
                  <a:gd name="T12" fmla="*/ 3328 w 78"/>
                  <a:gd name="T13" fmla="*/ 0 h 24"/>
                  <a:gd name="T14" fmla="*/ 4032 w 78"/>
                  <a:gd name="T15" fmla="*/ 320 h 24"/>
                  <a:gd name="T16" fmla="*/ 4288 w 78"/>
                  <a:gd name="T17" fmla="*/ 576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8"/>
                  <a:gd name="T28" fmla="*/ 0 h 24"/>
                  <a:gd name="T29" fmla="*/ 78 w 78"/>
                  <a:gd name="T30" fmla="*/ 24 h 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8" h="24">
                    <a:moveTo>
                      <a:pt x="67" y="9"/>
                    </a:moveTo>
                    <a:cubicBezTo>
                      <a:pt x="74" y="16"/>
                      <a:pt x="78" y="24"/>
                      <a:pt x="71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0" y="24"/>
                      <a:pt x="4" y="16"/>
                      <a:pt x="11" y="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9" y="2"/>
                      <a:pt x="23" y="0"/>
                      <a:pt x="26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5" y="0"/>
                      <a:pt x="59" y="2"/>
                      <a:pt x="63" y="5"/>
                    </a:cubicBezTo>
                    <a:lnTo>
                      <a:pt x="67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Freeform 74">
                <a:extLst>
                  <a:ext uri="{FF2B5EF4-FFF2-40B4-BE49-F238E27FC236}">
                    <a16:creationId xmlns:a16="http://schemas.microsoft.com/office/drawing/2014/main" id="{50C5BC94-D894-440E-AA95-C9A8127B7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3" y="2403"/>
                <a:ext cx="96" cy="112"/>
              </a:xfrm>
              <a:custGeom>
                <a:avLst/>
                <a:gdLst>
                  <a:gd name="T0" fmla="*/ 2048 w 48"/>
                  <a:gd name="T1" fmla="*/ 1280 h 56"/>
                  <a:gd name="T2" fmla="*/ 1024 w 48"/>
                  <a:gd name="T3" fmla="*/ 1280 h 56"/>
                  <a:gd name="T4" fmla="*/ 0 w 48"/>
                  <a:gd name="T5" fmla="*/ 3584 h 56"/>
                  <a:gd name="T6" fmla="*/ 3072 w 48"/>
                  <a:gd name="T7" fmla="*/ 3584 h 56"/>
                  <a:gd name="T8" fmla="*/ 2048 w 48"/>
                  <a:gd name="T9" fmla="*/ 128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56"/>
                  <a:gd name="T17" fmla="*/ 48 w 48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56">
                    <a:moveTo>
                      <a:pt x="32" y="20"/>
                    </a:moveTo>
                    <a:cubicBezTo>
                      <a:pt x="32" y="0"/>
                      <a:pt x="16" y="0"/>
                      <a:pt x="16" y="20"/>
                    </a:cubicBezTo>
                    <a:cubicBezTo>
                      <a:pt x="16" y="48"/>
                      <a:pt x="0" y="48"/>
                      <a:pt x="0" y="56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8" y="48"/>
                      <a:pt x="32" y="48"/>
                      <a:pt x="32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Freeform 79">
                <a:extLst>
                  <a:ext uri="{FF2B5EF4-FFF2-40B4-BE49-F238E27FC236}">
                    <a16:creationId xmlns:a16="http://schemas.microsoft.com/office/drawing/2014/main" id="{25F4F658-7D37-4842-BE44-DAE7A0E37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3" y="2379"/>
                <a:ext cx="96" cy="56"/>
              </a:xfrm>
              <a:custGeom>
                <a:avLst/>
                <a:gdLst>
                  <a:gd name="T0" fmla="*/ 2816 w 48"/>
                  <a:gd name="T1" fmla="*/ 0 h 28"/>
                  <a:gd name="T2" fmla="*/ 2560 w 48"/>
                  <a:gd name="T3" fmla="*/ 0 h 28"/>
                  <a:gd name="T4" fmla="*/ 2560 w 48"/>
                  <a:gd name="T5" fmla="*/ 512 h 28"/>
                  <a:gd name="T6" fmla="*/ 2304 w 48"/>
                  <a:gd name="T7" fmla="*/ 768 h 28"/>
                  <a:gd name="T8" fmla="*/ 2048 w 48"/>
                  <a:gd name="T9" fmla="*/ 512 h 28"/>
                  <a:gd name="T10" fmla="*/ 2048 w 48"/>
                  <a:gd name="T11" fmla="*/ 0 h 28"/>
                  <a:gd name="T12" fmla="*/ 1024 w 48"/>
                  <a:gd name="T13" fmla="*/ 0 h 28"/>
                  <a:gd name="T14" fmla="*/ 1024 w 48"/>
                  <a:gd name="T15" fmla="*/ 512 h 28"/>
                  <a:gd name="T16" fmla="*/ 768 w 48"/>
                  <a:gd name="T17" fmla="*/ 768 h 28"/>
                  <a:gd name="T18" fmla="*/ 512 w 48"/>
                  <a:gd name="T19" fmla="*/ 512 h 28"/>
                  <a:gd name="T20" fmla="*/ 512 w 48"/>
                  <a:gd name="T21" fmla="*/ 0 h 28"/>
                  <a:gd name="T22" fmla="*/ 256 w 48"/>
                  <a:gd name="T23" fmla="*/ 0 h 28"/>
                  <a:gd name="T24" fmla="*/ 0 w 48"/>
                  <a:gd name="T25" fmla="*/ 256 h 28"/>
                  <a:gd name="T26" fmla="*/ 0 w 48"/>
                  <a:gd name="T27" fmla="*/ 1536 h 28"/>
                  <a:gd name="T28" fmla="*/ 256 w 48"/>
                  <a:gd name="T29" fmla="*/ 1792 h 28"/>
                  <a:gd name="T30" fmla="*/ 2816 w 48"/>
                  <a:gd name="T31" fmla="*/ 1792 h 28"/>
                  <a:gd name="T32" fmla="*/ 3072 w 48"/>
                  <a:gd name="T33" fmla="*/ 1536 h 28"/>
                  <a:gd name="T34" fmla="*/ 3072 w 48"/>
                  <a:gd name="T35" fmla="*/ 256 h 28"/>
                  <a:gd name="T36" fmla="*/ 2816 w 48"/>
                  <a:gd name="T37" fmla="*/ 0 h 2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48"/>
                  <a:gd name="T58" fmla="*/ 0 h 28"/>
                  <a:gd name="T59" fmla="*/ 48 w 48"/>
                  <a:gd name="T60" fmla="*/ 28 h 2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48" h="28">
                    <a:moveTo>
                      <a:pt x="44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12"/>
                      <a:pt x="36" y="12"/>
                    </a:cubicBezTo>
                    <a:cubicBezTo>
                      <a:pt x="32" y="12"/>
                      <a:pt x="32" y="8"/>
                      <a:pt x="32" y="8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12"/>
                      <a:pt x="12" y="12"/>
                    </a:cubicBezTo>
                    <a:cubicBezTo>
                      <a:pt x="8" y="12"/>
                      <a:pt x="8" y="8"/>
                      <a:pt x="8" y="8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6" y="28"/>
                      <a:pt x="48" y="26"/>
                      <a:pt x="48" y="2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2"/>
                      <a:pt x="46" y="0"/>
                      <a:pt x="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375B0F00-6B97-45CB-B072-529885E8A100}"/>
              </a:ext>
            </a:extLst>
          </p:cNvPr>
          <p:cNvSpPr/>
          <p:nvPr/>
        </p:nvSpPr>
        <p:spPr>
          <a:xfrm>
            <a:off x="6596205" y="2517556"/>
            <a:ext cx="3177473" cy="45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吴荣欣收集资料，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B7020E-D4E5-45DC-B32A-8F69D11A7689}"/>
              </a:ext>
            </a:extLst>
          </p:cNvPr>
          <p:cNvSpPr/>
          <p:nvPr/>
        </p:nvSpPr>
        <p:spPr>
          <a:xfrm>
            <a:off x="3151523" y="4759373"/>
            <a:ext cx="2069797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黄浩峰收集资料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81</a:t>
            </a:r>
          </a:p>
        </p:txBody>
      </p:sp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0" y="3337561"/>
            <a:ext cx="3779520" cy="2978888"/>
          </a:xfrm>
          <a:prstGeom prst="rect">
            <a:avLst/>
          </a:prstGeom>
        </p:spPr>
      </p:pic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4468627" y="0"/>
            <a:ext cx="3047099" cy="4675757"/>
            <a:chOff x="4468401" y="0"/>
            <a:chExt cx="2793010" cy="4675468"/>
          </a:xfrm>
        </p:grpSpPr>
        <p:pic>
          <p:nvPicPr>
            <p:cNvPr id="33799" name="图片 27"/>
            <p:cNvPicPr>
              <a:picLocks noChangeAspect="1"/>
            </p:cNvPicPr>
            <p:nvPr/>
          </p:nvPicPr>
          <p:blipFill>
            <a:blip r:embed="rId5"/>
            <a:srcRect l="43365" r="29529" b="31824"/>
            <a:stretch>
              <a:fillRect/>
            </a:stretch>
          </p:blipFill>
          <p:spPr bwMode="auto">
            <a:xfrm>
              <a:off x="4468401" y="0"/>
              <a:ext cx="2793010" cy="4675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矩形 24"/>
            <p:cNvSpPr/>
            <p:nvPr/>
          </p:nvSpPr>
          <p:spPr>
            <a:xfrm rot="5400000">
              <a:off x="3527550" y="941038"/>
              <a:ext cx="4674899" cy="2792823"/>
            </a:xfrm>
            <a:prstGeom prst="rect">
              <a:avLst/>
            </a:prstGeom>
            <a:solidFill>
              <a:schemeClr val="dk1">
                <a:alpha val="71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6" name="文本框 25"/>
          <p:cNvSpPr txBox="1">
            <a:spLocks noChangeArrowheads="1"/>
          </p:cNvSpPr>
          <p:nvPr/>
        </p:nvSpPr>
        <p:spPr bwMode="auto">
          <a:xfrm>
            <a:off x="4692650" y="2014538"/>
            <a:ext cx="2646613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THANK</a:t>
            </a:r>
          </a:p>
          <a:p>
            <a:pPr algn="ctr"/>
            <a:r>
              <a:rPr lang="en-US" altLang="zh-CN" sz="54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     YOU</a:t>
            </a:r>
          </a:p>
        </p:txBody>
      </p:sp>
      <p:sp>
        <p:nvSpPr>
          <p:cNvPr id="36" name="任意多边形: 形状 35"/>
          <p:cNvSpPr/>
          <p:nvPr/>
        </p:nvSpPr>
        <p:spPr>
          <a:xfrm>
            <a:off x="6796088" y="3011488"/>
            <a:ext cx="465137" cy="46037"/>
          </a:xfrm>
          <a:custGeom>
            <a:avLst/>
            <a:gdLst>
              <a:gd name="connsiteX0" fmla="*/ 0 w 454819"/>
              <a:gd name="connsiteY0" fmla="*/ 0 h 0"/>
              <a:gd name="connsiteX1" fmla="*/ 454819 w 45481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819">
                <a:moveTo>
                  <a:pt x="0" y="0"/>
                </a:moveTo>
                <a:lnTo>
                  <a:pt x="454819" y="0"/>
                </a:lnTo>
              </a:path>
            </a:pathLst>
          </a:cu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" name="任意多边形: 形状 37"/>
          <p:cNvSpPr/>
          <p:nvPr/>
        </p:nvSpPr>
        <p:spPr>
          <a:xfrm>
            <a:off x="7261225" y="3011488"/>
            <a:ext cx="4930775" cy="166687"/>
          </a:xfrm>
          <a:custGeom>
            <a:avLst/>
            <a:gdLst>
              <a:gd name="connsiteX0" fmla="*/ 0 w 454819"/>
              <a:gd name="connsiteY0" fmla="*/ 0 h 0"/>
              <a:gd name="connsiteX1" fmla="*/ 454819 w 45481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819">
                <a:moveTo>
                  <a:pt x="0" y="0"/>
                </a:moveTo>
                <a:lnTo>
                  <a:pt x="454819" y="0"/>
                </a:lnTo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任意多边形: 形状 38"/>
          <p:cNvSpPr/>
          <p:nvPr/>
        </p:nvSpPr>
        <p:spPr>
          <a:xfrm rot="16200000">
            <a:off x="3768725" y="1076325"/>
            <a:ext cx="2219325" cy="66675"/>
          </a:xfrm>
          <a:custGeom>
            <a:avLst/>
            <a:gdLst>
              <a:gd name="connsiteX0" fmla="*/ 0 w 454819"/>
              <a:gd name="connsiteY0" fmla="*/ 0 h 0"/>
              <a:gd name="connsiteX1" fmla="*/ 454819 w 45481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819">
                <a:moveTo>
                  <a:pt x="0" y="0"/>
                </a:moveTo>
                <a:lnTo>
                  <a:pt x="454819" y="0"/>
                </a:lnTo>
              </a:path>
            </a:pathLst>
          </a:cu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911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04418"/>
            <a:ext cx="6181828" cy="342898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92100" y="465221"/>
            <a:ext cx="7167479" cy="5694947"/>
          </a:xfrm>
          <a:prstGeom prst="rect">
            <a:avLst/>
          </a:prstGeom>
          <a:solidFill>
            <a:srgbClr val="3333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354139" y="1055982"/>
            <a:ext cx="5167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界面原型简介</a:t>
            </a:r>
            <a:endParaRPr lang="zh-CN" altLang="en-US" sz="32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292101" y="2769879"/>
            <a:ext cx="6876141" cy="2713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sym typeface="+mn-ea"/>
              </a:rPr>
              <a:t>       产品原型可以概括的说是整个产品面市之前的一个框架设计</a:t>
            </a:r>
            <a:r>
              <a:rPr lang="en-US" altLang="zh-CN" sz="24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sym typeface="+mn-ea"/>
              </a:rPr>
              <a:t>,</a:t>
            </a:r>
            <a:r>
              <a:rPr lang="zh-CN" altLang="en-US" sz="24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sym typeface="+mn-ea"/>
              </a:rPr>
              <a:t>以网站注册作为例子</a:t>
            </a:r>
            <a:r>
              <a:rPr lang="en-US" altLang="zh-CN" sz="24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sym typeface="+mn-ea"/>
              </a:rPr>
              <a:t>,</a:t>
            </a:r>
            <a:r>
              <a:rPr lang="zh-CN" altLang="en-US" sz="24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sym typeface="+mn-ea"/>
              </a:rPr>
              <a:t>整个前期的交互设计流程图之后</a:t>
            </a:r>
            <a:r>
              <a:rPr lang="en-US" altLang="zh-CN" sz="24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sym typeface="+mn-ea"/>
              </a:rPr>
              <a:t>,</a:t>
            </a:r>
            <a:r>
              <a:rPr lang="zh-CN" altLang="en-US" sz="24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sym typeface="+mn-ea"/>
              </a:rPr>
              <a:t>就是原形开发的设计阶段</a:t>
            </a:r>
            <a:r>
              <a:rPr lang="en-US" altLang="zh-CN" sz="24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sym typeface="+mn-ea"/>
              </a:rPr>
              <a:t>,</a:t>
            </a:r>
            <a:r>
              <a:rPr lang="zh-CN" altLang="en-US" sz="24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sym typeface="+mn-ea"/>
              </a:rPr>
              <a:t>简单的来说是将页面的模块、原素、人机交互的形式，利用线框描述的方法，将产品脱离皮肤状态下更加具体跟生动的进行表达</a:t>
            </a:r>
            <a:r>
              <a:rPr lang="en-US" altLang="zh-CN" sz="24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sym typeface="+mn-ea"/>
              </a:rPr>
              <a:t>.</a:t>
            </a:r>
            <a:endParaRPr lang="zh-CN" altLang="en-US" sz="24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09831" y="2224360"/>
            <a:ext cx="66966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2203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1348582" y="-746919"/>
            <a:ext cx="439738" cy="1933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387" name="矩形 6"/>
          <p:cNvSpPr>
            <a:spLocks noChangeArrowheads="1"/>
          </p:cNvSpPr>
          <p:nvPr/>
        </p:nvSpPr>
        <p:spPr bwMode="auto">
          <a:xfrm>
            <a:off x="1117045" y="-41742"/>
            <a:ext cx="9028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目的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5898" y="2611438"/>
            <a:ext cx="4159701" cy="260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9224963" y="1676399"/>
            <a:ext cx="1831975" cy="1831976"/>
            <a:chOff x="3889824" y="1753316"/>
            <a:chExt cx="1831694" cy="1831695"/>
          </a:xfrm>
        </p:grpSpPr>
        <p:pic>
          <p:nvPicPr>
            <p:cNvPr id="16409" name="图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89824" y="1753316"/>
              <a:ext cx="1831694" cy="1831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椭圆 11"/>
            <p:cNvSpPr/>
            <p:nvPr/>
          </p:nvSpPr>
          <p:spPr>
            <a:xfrm>
              <a:off x="3889824" y="1753317"/>
              <a:ext cx="1831694" cy="1831694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dirty="0"/>
            </a:p>
          </p:txBody>
        </p:sp>
      </p:grp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260917" y="1164615"/>
            <a:ext cx="48879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下列角色使用用户界面原型：</a:t>
            </a:r>
            <a:endParaRPr lang="en-US" altLang="zh-CN" sz="2400" b="1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28" name="文本框 27"/>
          <p:cNvSpPr txBox="1">
            <a:spLocks noChangeArrowheads="1"/>
          </p:cNvSpPr>
          <p:nvPr/>
        </p:nvSpPr>
        <p:spPr bwMode="auto">
          <a:xfrm>
            <a:off x="257742" y="2154567"/>
            <a:ext cx="5649686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用例阐释者</a:t>
            </a:r>
            <a:r>
              <a:rPr lang="zh-CN" altLang="en-US" sz="2400" b="1" dirty="0"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：用来了解用例的用户界面</a:t>
            </a:r>
            <a:endParaRPr lang="en-US" altLang="zh-CN" sz="2400" b="1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  <a:p>
            <a:endParaRPr lang="zh-CN" altLang="en-US" sz="2400" b="1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系统分析员</a:t>
            </a:r>
            <a:r>
              <a:rPr lang="zh-CN" altLang="en-US" sz="2400" b="1" dirty="0"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：用来了解用户界面如何影响系统分析</a:t>
            </a:r>
            <a:endParaRPr lang="en-US" altLang="zh-CN" sz="2400" b="1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  <a:p>
            <a:endParaRPr lang="zh-CN" altLang="en-US" sz="2400" b="1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设计员</a:t>
            </a:r>
            <a:r>
              <a:rPr lang="zh-CN" altLang="en-US" sz="2400" b="1" dirty="0"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：用来了解用户界面如何施加影响及它对系统“内部”的要求</a:t>
            </a:r>
            <a:endParaRPr lang="en-US" altLang="zh-CN" sz="2400" b="1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  <a:p>
            <a:endParaRPr lang="zh-CN" altLang="en-US" sz="2400" b="1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测试人员</a:t>
            </a:r>
            <a:r>
              <a:rPr lang="zh-CN" altLang="en-US" sz="2400" b="1" dirty="0"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：用来制定测试计划活动。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矩形 6"/>
          <p:cNvSpPr>
            <a:spLocks noChangeArrowheads="1"/>
          </p:cNvSpPr>
          <p:nvPr/>
        </p:nvSpPr>
        <p:spPr bwMode="auto">
          <a:xfrm>
            <a:off x="620917" y="-37316"/>
            <a:ext cx="137536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endParaRPr lang="zh-CN" altLang="en-US" sz="2800" b="1" dirty="0">
              <a:solidFill>
                <a:schemeClr val="bg1"/>
              </a:solidFill>
              <a:ea typeface="造字工房悦黑（非商用）常规体" pitchFamily="2" charset="-122"/>
            </a:endParaRPr>
          </a:p>
          <a:p>
            <a:pPr algn="r"/>
            <a:endParaRPr lang="zh-CN" altLang="en-US" sz="2800" b="1" dirty="0">
              <a:solidFill>
                <a:schemeClr val="bg1"/>
              </a:solidFill>
              <a:latin typeface="方正兰亭黑简体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68451" y="4032918"/>
            <a:ext cx="431800" cy="4270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556605" y="4032918"/>
            <a:ext cx="433387" cy="4270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9979818" y="4032918"/>
            <a:ext cx="431800" cy="4270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872332" y="2611246"/>
            <a:ext cx="182403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ea typeface="造字工房悦黑（非商用）常规体" pitchFamily="2" charset="-122"/>
              </a:rPr>
              <a:t>     图纸</a:t>
            </a:r>
            <a:endParaRPr lang="en-US" altLang="zh-CN" sz="2800" b="1" dirty="0">
              <a:solidFill>
                <a:srgbClr val="FF0000"/>
              </a:solidFill>
              <a:ea typeface="造字工房悦黑（非商用）常规体" pitchFamily="2" charset="-122"/>
            </a:endParaRPr>
          </a:p>
          <a:p>
            <a:r>
              <a:rPr lang="zh-CN" altLang="en-US" sz="2800" b="1" dirty="0">
                <a:ea typeface="造字工房悦黑（非商用）常规体" pitchFamily="2" charset="-122"/>
              </a:rPr>
              <a:t>（在纸上）</a:t>
            </a:r>
            <a:endParaRPr lang="en-US" altLang="zh-CN" sz="2800" b="1" dirty="0">
              <a:ea typeface="造字工房悦黑（非商用）常规体" pitchFamily="2" charset="-122"/>
            </a:endParaRPr>
          </a:p>
          <a:p>
            <a:endParaRPr lang="zh-CN" altLang="en-US" sz="2400" b="1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4515998" y="2655152"/>
            <a:ext cx="2514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ea typeface="造字工房悦黑（非商用）常规体" pitchFamily="2" charset="-122"/>
              </a:rPr>
              <a:t>        位图</a:t>
            </a:r>
            <a:endParaRPr lang="en-US" altLang="zh-CN" sz="2800" b="1" dirty="0">
              <a:solidFill>
                <a:srgbClr val="FF0000"/>
              </a:solidFill>
              <a:ea typeface="造字工房悦黑（非商用）常规体" pitchFamily="2" charset="-122"/>
            </a:endParaRPr>
          </a:p>
          <a:p>
            <a:r>
              <a:rPr lang="zh-CN" altLang="en-US" sz="2800" b="1" dirty="0">
                <a:ea typeface="造字工房悦黑（非商用）常规体" pitchFamily="2" charset="-122"/>
              </a:rPr>
              <a:t>（绘图工具）</a:t>
            </a: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9181388" y="2590285"/>
            <a:ext cx="213828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ea typeface="造字工房悦黑（非商用）常规体" pitchFamily="2" charset="-122"/>
              </a:rPr>
              <a:t>可执行文件</a:t>
            </a:r>
            <a:endParaRPr lang="en-US" altLang="zh-CN" sz="2800" b="1" dirty="0">
              <a:solidFill>
                <a:srgbClr val="FF0000"/>
              </a:solidFill>
              <a:ea typeface="造字工房悦黑（非商用）常规体" pitchFamily="2" charset="-122"/>
            </a:endParaRPr>
          </a:p>
          <a:p>
            <a:r>
              <a:rPr lang="zh-CN" altLang="en-US" sz="2800" b="1" dirty="0">
                <a:ea typeface="造字工房悦黑（非商用）常规体" pitchFamily="2" charset="-122"/>
              </a:rPr>
              <a:t>（交互式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endParaRPr lang="zh-CN" altLang="en-US" sz="2400" b="1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930D5C-73FB-489F-B2D5-251354E63A6F}"/>
              </a:ext>
            </a:extLst>
          </p:cNvPr>
          <p:cNvSpPr txBox="1"/>
          <p:nvPr/>
        </p:nvSpPr>
        <p:spPr>
          <a:xfrm>
            <a:off x="3853543" y="1338943"/>
            <a:ext cx="38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 </a:t>
            </a:r>
            <a:r>
              <a:rPr lang="zh-CN" altLang="en-US" sz="2800" b="1" dirty="0">
                <a:ea typeface="造字工房悦黑（非商用）常规体" pitchFamily="2" charset="-122"/>
              </a:rPr>
              <a:t>可建立三种基本原型：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445D14-DD0C-4119-A4C2-934901917A4D}"/>
              </a:ext>
            </a:extLst>
          </p:cNvPr>
          <p:cNvSpPr txBox="1"/>
          <p:nvPr/>
        </p:nvSpPr>
        <p:spPr>
          <a:xfrm>
            <a:off x="2327354" y="5356357"/>
            <a:ext cx="80842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a typeface="造字工房悦黑（非商用）常规体" pitchFamily="2" charset="-122"/>
              </a:rPr>
              <a:t>很多项目中，需要按上述顺序使用全部三种原型。</a:t>
            </a:r>
          </a:p>
          <a:p>
            <a:endParaRPr lang="zh-CN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7" grpId="0" animBg="1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矩形 6"/>
          <p:cNvSpPr>
            <a:spLocks noChangeArrowheads="1"/>
          </p:cNvSpPr>
          <p:nvPr/>
        </p:nvSpPr>
        <p:spPr bwMode="auto">
          <a:xfrm>
            <a:off x="620917" y="-37316"/>
            <a:ext cx="137536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endParaRPr lang="zh-CN" altLang="en-US" sz="2800" b="1" dirty="0">
              <a:solidFill>
                <a:schemeClr val="bg1"/>
              </a:solidFill>
              <a:ea typeface="造字工房悦黑（非商用）常规体" pitchFamily="2" charset="-122"/>
            </a:endParaRPr>
          </a:p>
          <a:p>
            <a:pPr algn="r"/>
            <a:endParaRPr lang="zh-CN" altLang="en-US" sz="2800" b="1" dirty="0">
              <a:solidFill>
                <a:schemeClr val="bg1"/>
              </a:solidFill>
              <a:latin typeface="方正兰亭黑简体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68451" y="4032918"/>
            <a:ext cx="431800" cy="4270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556605" y="4032918"/>
            <a:ext cx="433387" cy="4270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9979818" y="4032918"/>
            <a:ext cx="431800" cy="4270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872332" y="2611246"/>
            <a:ext cx="1824037" cy="2616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1" dirty="0">
                <a:ea typeface="造字工房悦黑（非商用）常规体" pitchFamily="2" charset="-122"/>
              </a:rPr>
              <a:t>1.</a:t>
            </a:r>
            <a:r>
              <a:rPr lang="zh-CN" altLang="en-US" sz="2800" b="1" dirty="0">
                <a:ea typeface="造字工房悦黑（非商用）常规体" pitchFamily="2" charset="-122"/>
              </a:rPr>
              <a:t>完整展示用例功能</a:t>
            </a:r>
          </a:p>
          <a:p>
            <a:endParaRPr lang="zh-CN" altLang="en-US" sz="2800" b="1" dirty="0">
              <a:ea typeface="造字工房悦黑（非商用）常规体" pitchFamily="2" charset="-122"/>
            </a:endParaRPr>
          </a:p>
          <a:p>
            <a:endParaRPr lang="en-US" altLang="zh-CN" sz="2800" b="1" dirty="0">
              <a:ea typeface="造字工房悦黑（非商用）常规体" pitchFamily="2" charset="-122"/>
            </a:endParaRPr>
          </a:p>
          <a:p>
            <a:endParaRPr lang="zh-CN" altLang="en-US" sz="2400" b="1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4515998" y="2655152"/>
            <a:ext cx="2514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1">
                <a:ea typeface="造字工房悦黑（非商用）常规体" pitchFamily="2" charset="-122"/>
              </a:rPr>
              <a:t>2.</a:t>
            </a:r>
            <a:r>
              <a:rPr lang="zh-CN" altLang="en-US" sz="2800" b="1">
                <a:ea typeface="造字工房悦黑（非商用）常规体" pitchFamily="2" charset="-122"/>
              </a:rPr>
              <a:t>界面美观</a:t>
            </a:r>
            <a:endParaRPr lang="zh-CN" altLang="en-US" sz="2800" b="1" dirty="0">
              <a:ea typeface="造字工房悦黑（非商用）常规体" pitchFamily="2" charset="-122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9181388" y="2590285"/>
            <a:ext cx="213828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ea typeface="造字工房悦黑（非商用）常规体" pitchFamily="2" charset="-122"/>
              </a:rPr>
              <a:t>3.</a:t>
            </a:r>
            <a:r>
              <a:rPr lang="zh-CN" altLang="en-US" sz="2800" b="1" dirty="0">
                <a:ea typeface="造字工房悦黑（非商用）常规体" pitchFamily="2" charset="-122"/>
              </a:rPr>
              <a:t>有交互性</a:t>
            </a:r>
          </a:p>
          <a:p>
            <a:endParaRPr lang="zh-CN" altLang="en-US" sz="2400" b="1" dirty="0">
              <a:latin typeface="造字工房悦黑（非商用）常规体" pitchFamily="2" charset="-122"/>
              <a:ea typeface="造字工房悦黑（非商用）常规体" pitchFamily="2" charset="-122"/>
              <a:cs typeface="造字工房悦黑体验版细体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930D5C-73FB-489F-B2D5-251354E63A6F}"/>
              </a:ext>
            </a:extLst>
          </p:cNvPr>
          <p:cNvSpPr txBox="1"/>
          <p:nvPr/>
        </p:nvSpPr>
        <p:spPr>
          <a:xfrm>
            <a:off x="3853543" y="1338943"/>
            <a:ext cx="38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 </a:t>
            </a:r>
            <a:r>
              <a:rPr lang="zh-CN" altLang="en-US" sz="2800" b="1" dirty="0">
                <a:ea typeface="造字工房悦黑（非商用）常规体" pitchFamily="2" charset="-122"/>
              </a:rPr>
              <a:t>界面原型的基本要求：</a:t>
            </a:r>
          </a:p>
        </p:txBody>
      </p:sp>
    </p:spTree>
    <p:extLst>
      <p:ext uri="{BB962C8B-B14F-4D97-AF65-F5344CB8AC3E}">
        <p14:creationId xmlns:p14="http://schemas.microsoft.com/office/powerpoint/2010/main" val="2121324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7" grpId="0" animBg="1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33350" y="5116513"/>
            <a:ext cx="12477750" cy="174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6588" y="-228600"/>
            <a:ext cx="3298825" cy="256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5400000">
            <a:off x="4817270" y="500856"/>
            <a:ext cx="2557462" cy="3298825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4651375" y="1273175"/>
            <a:ext cx="3094038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/02/</a:t>
            </a:r>
          </a:p>
          <a:p>
            <a:r>
              <a:rPr lang="zh-CN" altLang="en-US" sz="40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  <a:cs typeface="造字工房悦黑体验版细体"/>
              </a:rPr>
              <a:t>需求与原型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3 (1).pptx212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1610</Words>
  <Application>Microsoft Office PowerPoint</Application>
  <PresentationFormat>宽屏</PresentationFormat>
  <Paragraphs>243</Paragraphs>
  <Slides>48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9" baseType="lpstr">
      <vt:lpstr>等线</vt:lpstr>
      <vt:lpstr>等线 Light</vt:lpstr>
      <vt:lpstr>方正兰亭黑简体</vt:lpstr>
      <vt:lpstr>华文细黑</vt:lpstr>
      <vt:lpstr>宋体</vt:lpstr>
      <vt:lpstr>微软雅黑</vt:lpstr>
      <vt:lpstr>微软雅黑</vt:lpstr>
      <vt:lpstr>造字工房悦黑（非商用）常规体</vt:lpstr>
      <vt:lpstr>造字工房悦黑体验版细体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/>
  <dc:description>大侠素材铺  淘宝店：https://dxpu.taobao.com/</dc:description>
  <cp:lastModifiedBy/>
  <cp:revision>1</cp:revision>
  <dcterms:created xsi:type="dcterms:W3CDTF">2017-05-21T07:26:04Z</dcterms:created>
  <dcterms:modified xsi:type="dcterms:W3CDTF">2018-11-06T14:33:06Z</dcterms:modified>
</cp:coreProperties>
</file>